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3" r:id="rId4"/>
  </p:sldMasterIdLst>
  <p:notesMasterIdLst>
    <p:notesMasterId r:id="rId35"/>
  </p:notesMasterIdLst>
  <p:handoutMasterIdLst>
    <p:handoutMasterId r:id="rId36"/>
  </p:handoutMasterIdLst>
  <p:sldIdLst>
    <p:sldId id="496" r:id="rId5"/>
    <p:sldId id="537" r:id="rId6"/>
    <p:sldId id="507" r:id="rId7"/>
    <p:sldId id="508" r:id="rId8"/>
    <p:sldId id="509" r:id="rId9"/>
    <p:sldId id="535" r:id="rId10"/>
    <p:sldId id="536" r:id="rId11"/>
    <p:sldId id="510" r:id="rId12"/>
    <p:sldId id="511" r:id="rId13"/>
    <p:sldId id="512" r:id="rId14"/>
    <p:sldId id="520" r:id="rId15"/>
    <p:sldId id="514" r:id="rId16"/>
    <p:sldId id="523" r:id="rId17"/>
    <p:sldId id="515" r:id="rId18"/>
    <p:sldId id="516" r:id="rId19"/>
    <p:sldId id="517" r:id="rId20"/>
    <p:sldId id="518" r:id="rId21"/>
    <p:sldId id="519" r:id="rId22"/>
    <p:sldId id="524" r:id="rId23"/>
    <p:sldId id="525" r:id="rId24"/>
    <p:sldId id="526" r:id="rId25"/>
    <p:sldId id="527" r:id="rId26"/>
    <p:sldId id="528" r:id="rId27"/>
    <p:sldId id="531" r:id="rId28"/>
    <p:sldId id="529" r:id="rId29"/>
    <p:sldId id="530" r:id="rId30"/>
    <p:sldId id="532" r:id="rId31"/>
    <p:sldId id="538" r:id="rId32"/>
    <p:sldId id="534" r:id="rId33"/>
    <p:sldId id="53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hitha K" initials="NK" lastIdx="1" clrIdx="0">
    <p:extLst>
      <p:ext uri="{19B8F6BF-5375-455C-9EA6-DF929625EA0E}">
        <p15:presenceInfo xmlns:p15="http://schemas.microsoft.com/office/powerpoint/2012/main" userId="e17affbd4a3c43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showGuides="1">
      <p:cViewPr varScale="1">
        <p:scale>
          <a:sx n="86" d="100"/>
          <a:sy n="86" d="100"/>
        </p:scale>
        <p:origin x="470" y="67"/>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hitha K" userId="e17affbd4a3c43fc" providerId="LiveId" clId="{092DF59E-98E2-485F-882A-306277C024DA}"/>
    <pc:docChg chg="modSld">
      <pc:chgData name="Nikhitha K" userId="e17affbd4a3c43fc" providerId="LiveId" clId="{092DF59E-98E2-485F-882A-306277C024DA}" dt="2023-04-05T20:30:28.181" v="15"/>
      <pc:docMkLst>
        <pc:docMk/>
      </pc:docMkLst>
      <pc:sldChg chg="modSp mod">
        <pc:chgData name="Nikhitha K" userId="e17affbd4a3c43fc" providerId="LiveId" clId="{092DF59E-98E2-485F-882A-306277C024DA}" dt="2023-04-05T20:28:08.186" v="7" actId="20577"/>
        <pc:sldMkLst>
          <pc:docMk/>
          <pc:sldMk cId="3865773605" sldId="496"/>
        </pc:sldMkLst>
        <pc:spChg chg="mod">
          <ac:chgData name="Nikhitha K" userId="e17affbd4a3c43fc" providerId="LiveId" clId="{092DF59E-98E2-485F-882A-306277C024DA}" dt="2023-04-05T20:28:08.186" v="7" actId="20577"/>
          <ac:spMkLst>
            <pc:docMk/>
            <pc:sldMk cId="3865773605" sldId="496"/>
            <ac:spMk id="6" creationId="{266769BA-616C-5948-58C5-AF8DB5103B3B}"/>
          </ac:spMkLst>
        </pc:spChg>
      </pc:sldChg>
      <pc:sldChg chg="modAnim">
        <pc:chgData name="Nikhitha K" userId="e17affbd4a3c43fc" providerId="LiveId" clId="{092DF59E-98E2-485F-882A-306277C024DA}" dt="2023-04-05T20:28:42.365" v="11"/>
        <pc:sldMkLst>
          <pc:docMk/>
          <pc:sldMk cId="3599987619" sldId="516"/>
        </pc:sldMkLst>
      </pc:sldChg>
      <pc:sldChg chg="modAnim">
        <pc:chgData name="Nikhitha K" userId="e17affbd4a3c43fc" providerId="LiveId" clId="{092DF59E-98E2-485F-882A-306277C024DA}" dt="2023-04-05T20:30:28.181" v="15"/>
        <pc:sldMkLst>
          <pc:docMk/>
          <pc:sldMk cId="730367095" sldId="523"/>
        </pc:sldMkLst>
      </pc:sldChg>
      <pc:sldChg chg="modAnim">
        <pc:chgData name="Nikhitha K" userId="e17affbd4a3c43fc" providerId="LiveId" clId="{092DF59E-98E2-485F-882A-306277C024DA}" dt="2023-04-05T20:28:51.607" v="12"/>
        <pc:sldMkLst>
          <pc:docMk/>
          <pc:sldMk cId="2285951809" sldId="525"/>
        </pc:sldMkLst>
      </pc:sldChg>
      <pc:sldChg chg="modAnim">
        <pc:chgData name="Nikhitha K" userId="e17affbd4a3c43fc" providerId="LiveId" clId="{092DF59E-98E2-485F-882A-306277C024DA}" dt="2023-04-05T20:30:21.062" v="14"/>
        <pc:sldMkLst>
          <pc:docMk/>
          <pc:sldMk cId="3716174663" sldId="527"/>
        </pc:sldMkLst>
      </pc:sldChg>
      <pc:sldChg chg="addSp modSp mod modAnim">
        <pc:chgData name="Nikhitha K" userId="e17affbd4a3c43fc" providerId="LiveId" clId="{092DF59E-98E2-485F-882A-306277C024DA}" dt="2023-04-05T20:19:13.831" v="4" actId="1076"/>
        <pc:sldMkLst>
          <pc:docMk/>
          <pc:sldMk cId="4234868818" sldId="538"/>
        </pc:sldMkLst>
        <pc:picChg chg="add mod">
          <ac:chgData name="Nikhitha K" userId="e17affbd4a3c43fc" providerId="LiveId" clId="{092DF59E-98E2-485F-882A-306277C024DA}" dt="2023-04-05T20:19:13.831" v="4" actId="1076"/>
          <ac:picMkLst>
            <pc:docMk/>
            <pc:sldMk cId="4234868818" sldId="538"/>
            <ac:picMk id="2" creationId="{119B8C01-B24E-8BB7-0E01-6A80B729B2C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4/6/2023</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4/6/2023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8" name="Graphic 33" descr="Tag=AccentColor&#10;Flavor=Light&#10;Target=Fill">
            <a:extLst>
              <a:ext uri="{FF2B5EF4-FFF2-40B4-BE49-F238E27FC236}">
                <a16:creationId xmlns:a16="http://schemas.microsoft.com/office/drawing/2014/main" id="{932B6544-FC34-853F-B290-E5E7C6F2E49D}"/>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9" name="Rectangle 6">
            <a:extLst>
              <a:ext uri="{FF2B5EF4-FFF2-40B4-BE49-F238E27FC236}">
                <a16:creationId xmlns:a16="http://schemas.microsoft.com/office/drawing/2014/main" id="{9C11043F-B405-014E-23F2-5ABC16FA0652}"/>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4462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7" name="Slide Number Placeholder 6"/>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18562601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7" name="Slide Number Placeholder 6"/>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12340731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7" name="Slide Number Placeholder 6"/>
          <p:cNvSpPr>
            <a:spLocks noGrp="1"/>
          </p:cNvSpPr>
          <p:nvPr>
            <p:ph type="sldNum" sz="quarter" idx="12"/>
          </p:nvPr>
        </p:nvSpPr>
        <p:spPr/>
        <p:txBody>
          <a:bodyPr/>
          <a:lstStyle/>
          <a:p>
            <a:fld id="{2C18C1E5-FB55-42F5-BD6D-9CC153FCDBE6}"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96706565"/>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7" name="Slide Number Placeholder 6"/>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97721198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6928046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712624249"/>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1981458894"/>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265895985"/>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1022890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407057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757820328"/>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09520362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7" name="Slide Number Placeholder 6"/>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514140881"/>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9" name="Slide Number Placeholder 8"/>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25698783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93481933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r>
              <a:rPr lang="en-US"/>
              <a:t>9/3/20XX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620990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7" name="Slide Number Placeholder 6"/>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416232930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3938161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r>
              <a:rPr lang="en-US"/>
              <a:t>9/3/20XX</a:t>
            </a:r>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128728503"/>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3" r:id="rId19"/>
    <p:sldLayoutId id="2147483749" r:id="rId20"/>
    <p:sldLayoutId id="2147483750" r:id="rId21"/>
    <p:sldLayoutId id="2147483752" r:id="rId22"/>
    <p:sldLayoutId id="2147483754" r:id="rId23"/>
  </p:sldLayoutIdLst>
  <p:hf hd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www.acmecollinsschool.com/blog/wp-content/uploads/2021/06/6.jpg" TargetMode="Externa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18.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19.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1.xml"/><Relationship Id="rId4" Type="http://schemas.openxmlformats.org/officeDocument/2006/relationships/image" Target="../media/image4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Johannesburg" TargetMode="External"/><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hyperlink" Target="https://en.wikipedia.org/wiki/Apartheid" TargetMode="External"/><Relationship Id="rId5" Type="http://schemas.openxmlformats.org/officeDocument/2006/relationships/hyperlink" Target="https://en.wikipedia.org/wiki/Catholicism" TargetMode="External"/><Relationship Id="rId4" Type="http://schemas.openxmlformats.org/officeDocument/2006/relationships/hyperlink" Target="https://en.wikipedia.org/wiki/Union_of_South_Afric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idx="4294967295"/>
          </p:nvPr>
        </p:nvSpPr>
        <p:spPr>
          <a:xfrm>
            <a:off x="5114925" y="1381125"/>
            <a:ext cx="7077075" cy="2898775"/>
          </a:xfrm>
        </p:spPr>
        <p:txBody>
          <a:bodyPr>
            <a:normAutofit fontScale="90000"/>
          </a:bodyPr>
          <a:lstStyle/>
          <a:p>
            <a:r>
              <a:rPr lang="en-US" sz="8800" dirty="0">
                <a:solidFill>
                  <a:schemeClr val="bg1"/>
                </a:solidFill>
              </a:rPr>
              <a:t>SUSTAINABILITY OF THE WORLD</a:t>
            </a:r>
            <a:endParaRPr lang="en-US" dirty="0"/>
          </a:p>
        </p:txBody>
      </p:sp>
      <p:pic>
        <p:nvPicPr>
          <p:cNvPr id="11268" name="Picture 4" descr="Beige Nature Creative Green Plant Exquisite Powerpoint Background For Free  Download - Slidesdocs">
            <a:extLst>
              <a:ext uri="{FF2B5EF4-FFF2-40B4-BE49-F238E27FC236}">
                <a16:creationId xmlns:a16="http://schemas.microsoft.com/office/drawing/2014/main" id="{A3C50947-803F-D6D7-60BC-F86040CD4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1999"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6769BA-616C-5948-58C5-AF8DB5103B3B}"/>
              </a:ext>
            </a:extLst>
          </p:cNvPr>
          <p:cNvSpPr txBox="1"/>
          <p:nvPr/>
        </p:nvSpPr>
        <p:spPr>
          <a:xfrm>
            <a:off x="3671262" y="2627791"/>
            <a:ext cx="4849473" cy="1200329"/>
          </a:xfrm>
          <a:prstGeom prst="rect">
            <a:avLst/>
          </a:prstGeom>
          <a:noFill/>
        </p:spPr>
        <p:txBody>
          <a:bodyPr wrap="square" rtlCol="0">
            <a:spAutoFit/>
          </a:bodyPr>
          <a:lstStyle/>
          <a:p>
            <a:pPr algn="just"/>
            <a:r>
              <a:rPr lang="en-US" sz="3600" dirty="0">
                <a:solidFill>
                  <a:schemeClr val="accent1">
                    <a:lumMod val="50000"/>
                  </a:schemeClr>
                </a:solidFill>
                <a:latin typeface="Baskerville Old Face" panose="02020602080505020303" pitchFamily="18" charset="0"/>
              </a:rPr>
              <a:t>SUSTAINABILITY OF THE WORLD</a:t>
            </a:r>
            <a:endParaRPr lang="en-IN" sz="3600" dirty="0">
              <a:solidFill>
                <a:schemeClr val="accent1">
                  <a:lumMod val="50000"/>
                </a:schemeClr>
              </a:solidFill>
              <a:latin typeface="Baskerville Old Face" panose="02020602080505020303" pitchFamily="18" charset="0"/>
            </a:endParaRPr>
          </a:p>
        </p:txBody>
      </p:sp>
      <p:sp>
        <p:nvSpPr>
          <p:cNvPr id="7" name="TextBox 6">
            <a:extLst>
              <a:ext uri="{FF2B5EF4-FFF2-40B4-BE49-F238E27FC236}">
                <a16:creationId xmlns:a16="http://schemas.microsoft.com/office/drawing/2014/main" id="{97CCFD3C-5AE7-AC4B-F334-126E504DD4C9}"/>
              </a:ext>
            </a:extLst>
          </p:cNvPr>
          <p:cNvSpPr txBox="1"/>
          <p:nvPr/>
        </p:nvSpPr>
        <p:spPr>
          <a:xfrm>
            <a:off x="9436963" y="5014694"/>
            <a:ext cx="1757779" cy="646331"/>
          </a:xfrm>
          <a:prstGeom prst="rect">
            <a:avLst/>
          </a:prstGeom>
          <a:noFill/>
        </p:spPr>
        <p:txBody>
          <a:bodyPr wrap="square" rtlCol="0">
            <a:spAutoFit/>
          </a:bodyPr>
          <a:lstStyle/>
          <a:p>
            <a:r>
              <a:rPr lang="en-US" dirty="0"/>
              <a:t>NIKHITHA.K</a:t>
            </a:r>
          </a:p>
          <a:p>
            <a:r>
              <a:rPr lang="en-US" dirty="0"/>
              <a:t>21BDACC139</a:t>
            </a:r>
            <a:endParaRPr lang="en-IN" dirty="0"/>
          </a:p>
        </p:txBody>
      </p:sp>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68BBAB2-A31C-63FD-AC66-546BF490B772}"/>
              </a:ext>
            </a:extLst>
          </p:cNvPr>
          <p:cNvSpPr>
            <a:spLocks noGrp="1"/>
          </p:cNvSpPr>
          <p:nvPr>
            <p:ph type="sldNum" sz="quarter" idx="12"/>
          </p:nvPr>
        </p:nvSpPr>
        <p:spPr/>
        <p:txBody>
          <a:bodyPr/>
          <a:lstStyle/>
          <a:p>
            <a:fld id="{2C18C1E5-FB55-42F5-BD6D-9CC153FCDBE6}" type="slidenum">
              <a:rPr lang="en-US" smtClean="0"/>
              <a:pPr/>
              <a:t>10</a:t>
            </a:fld>
            <a:endParaRPr lang="en-US" dirty="0">
              <a:solidFill>
                <a:schemeClr val="bg1"/>
              </a:solidFill>
            </a:endParaRPr>
          </a:p>
        </p:txBody>
      </p:sp>
      <p:sp>
        <p:nvSpPr>
          <p:cNvPr id="8" name="TextBox 7">
            <a:extLst>
              <a:ext uri="{FF2B5EF4-FFF2-40B4-BE49-F238E27FC236}">
                <a16:creationId xmlns:a16="http://schemas.microsoft.com/office/drawing/2014/main" id="{347E2163-4839-110D-AF50-73502F53D415}"/>
              </a:ext>
            </a:extLst>
          </p:cNvPr>
          <p:cNvSpPr txBox="1"/>
          <p:nvPr/>
        </p:nvSpPr>
        <p:spPr>
          <a:xfrm>
            <a:off x="920318" y="1687354"/>
            <a:ext cx="10351363" cy="5170646"/>
          </a:xfrm>
          <a:prstGeom prst="rect">
            <a:avLst/>
          </a:prstGeom>
          <a:noFill/>
        </p:spPr>
        <p:txBody>
          <a:bodyPr wrap="square">
            <a:spAutoFit/>
          </a:bodyPr>
          <a:lstStyle/>
          <a:p>
            <a:pPr algn="just"/>
            <a:r>
              <a:rPr lang="en-US" sz="2400" b="0" i="0" dirty="0">
                <a:solidFill>
                  <a:schemeClr val="tx1">
                    <a:lumMod val="85000"/>
                    <a:lumOff val="15000"/>
                  </a:schemeClr>
                </a:solidFill>
                <a:effectLst/>
                <a:latin typeface="Century Gothic" panose="020B0502020202020204" pitchFamily="34" charset="0"/>
              </a:rPr>
              <a:t>  As mentioned earlier, food is anything that provides us with the necessary nutrition – food, IVs, supplements, etc.</a:t>
            </a:r>
          </a:p>
          <a:p>
            <a:pPr algn="just"/>
            <a:endParaRPr lang="en-US" sz="2400" b="0" i="0" dirty="0">
              <a:solidFill>
                <a:schemeClr val="tx1">
                  <a:lumMod val="85000"/>
                  <a:lumOff val="15000"/>
                </a:schemeClr>
              </a:solidFill>
              <a:effectLst/>
              <a:latin typeface="Century Gothic" panose="020B0502020202020204" pitchFamily="34" charset="0"/>
            </a:endParaRPr>
          </a:p>
          <a:p>
            <a:pPr algn="just"/>
            <a:r>
              <a:rPr lang="en-US" sz="2400" b="0" i="0" dirty="0">
                <a:solidFill>
                  <a:schemeClr val="tx1">
                    <a:lumMod val="85000"/>
                    <a:lumOff val="15000"/>
                  </a:schemeClr>
                </a:solidFill>
                <a:effectLst/>
                <a:latin typeface="Century Gothic" panose="020B0502020202020204" pitchFamily="34" charset="0"/>
              </a:rPr>
              <a:t>   Food can be easily obtained from agriculture, hunting, breeding, etc.</a:t>
            </a:r>
          </a:p>
          <a:p>
            <a:pPr algn="just"/>
            <a:r>
              <a:rPr lang="en-US" sz="2400" b="0" i="0" dirty="0">
                <a:solidFill>
                  <a:schemeClr val="tx1">
                    <a:lumMod val="85000"/>
                    <a:lumOff val="15000"/>
                  </a:schemeClr>
                </a:solidFill>
                <a:effectLst/>
                <a:latin typeface="Century Gothic" panose="020B0502020202020204" pitchFamily="34" charset="0"/>
              </a:rPr>
              <a:t>  Food can directly be derived from plants or not – depends on your diet. That is, your nutrients can also be provided through animals – chicken, fish, lamb, etc.</a:t>
            </a:r>
          </a:p>
          <a:p>
            <a:pPr algn="just"/>
            <a:r>
              <a:rPr lang="en-US" sz="2400" dirty="0">
                <a:solidFill>
                  <a:schemeClr val="tx1">
                    <a:lumMod val="85000"/>
                    <a:lumOff val="15000"/>
                  </a:schemeClr>
                </a:solidFill>
                <a:latin typeface="Century Gothic" panose="020B0502020202020204" pitchFamily="34" charset="0"/>
              </a:rPr>
              <a:t>   </a:t>
            </a:r>
            <a:r>
              <a:rPr lang="en-US" sz="2400" b="0" i="0" dirty="0">
                <a:solidFill>
                  <a:schemeClr val="tx1">
                    <a:lumMod val="85000"/>
                    <a:lumOff val="15000"/>
                  </a:schemeClr>
                </a:solidFill>
                <a:effectLst/>
                <a:latin typeface="Century Gothic" panose="020B0502020202020204" pitchFamily="34" charset="0"/>
              </a:rPr>
              <a:t>Sometimes it doesn’t have to plants and animals, it can also be fungi or algae – mushroom. There are multiple bacteria and algae that are used to create alcohol, bread, cheese, etc.</a:t>
            </a:r>
          </a:p>
          <a:p>
            <a:pPr algn="just"/>
            <a:endParaRPr lang="en-US" sz="2400" b="0" i="0" dirty="0">
              <a:solidFill>
                <a:schemeClr val="tx1">
                  <a:lumMod val="85000"/>
                  <a:lumOff val="15000"/>
                </a:schemeClr>
              </a:solidFill>
              <a:effectLst/>
              <a:latin typeface="Century Gothic" panose="020B0502020202020204" pitchFamily="34" charset="0"/>
            </a:endParaRPr>
          </a:p>
          <a:p>
            <a:r>
              <a:rPr lang="en-US" sz="2400" b="0" i="0" strike="noStrike" dirty="0">
                <a:solidFill>
                  <a:schemeClr val="tx2">
                    <a:lumMod val="75000"/>
                  </a:schemeClr>
                </a:solidFill>
                <a:effectLst/>
                <a:latin typeface="Century Gothic" panose="020B0502020202020204" pitchFamily="34" charset="0"/>
                <a:hlinkClick r:id="rId2">
                  <a:extLst>
                    <a:ext uri="{A12FA001-AC4F-418D-AE19-62706E023703}">
                      <ahyp:hlinkClr xmlns:ahyp="http://schemas.microsoft.com/office/drawing/2018/hyperlinkcolor" val="tx"/>
                    </a:ext>
                  </a:extLst>
                </a:hlinkClick>
              </a:rPr>
              <a:t>  Destruction in food s</a:t>
            </a:r>
            <a:r>
              <a:rPr lang="en-US" sz="2400" dirty="0">
                <a:solidFill>
                  <a:schemeClr val="tx2">
                    <a:lumMod val="75000"/>
                  </a:schemeClr>
                </a:solidFill>
                <a:latin typeface="Century Gothic" panose="020B0502020202020204" pitchFamily="34" charset="0"/>
                <a:hlinkClick r:id="rId2">
                  <a:extLst>
                    <a:ext uri="{A12FA001-AC4F-418D-AE19-62706E023703}">
                      <ahyp:hlinkClr xmlns:ahyp="http://schemas.microsoft.com/office/drawing/2018/hyperlinkcolor" val="tx"/>
                    </a:ext>
                  </a:extLst>
                </a:hlinkClick>
              </a:rPr>
              <a:t>ources may lead to food scarcity…..</a:t>
            </a:r>
            <a:br>
              <a:rPr lang="en-US" b="0" i="0" u="none" strike="noStrike" dirty="0">
                <a:solidFill>
                  <a:srgbClr val="8E58B6"/>
                </a:solidFill>
                <a:effectLst/>
                <a:latin typeface="Verdana" panose="020B0604030504040204" pitchFamily="34" charset="0"/>
                <a:hlinkClick r:id="rId2">
                  <a:extLst>
                    <a:ext uri="{A12FA001-AC4F-418D-AE19-62706E023703}">
                      <ahyp:hlinkClr xmlns:ahyp="http://schemas.microsoft.com/office/drawing/2018/hyperlinkcolor" val="tx"/>
                    </a:ext>
                  </a:extLst>
                </a:hlinkClick>
              </a:rPr>
            </a:br>
            <a:endParaRPr lang="en-IN" dirty="0"/>
          </a:p>
        </p:txBody>
      </p:sp>
      <p:sp>
        <p:nvSpPr>
          <p:cNvPr id="10" name="TextBox 9">
            <a:extLst>
              <a:ext uri="{FF2B5EF4-FFF2-40B4-BE49-F238E27FC236}">
                <a16:creationId xmlns:a16="http://schemas.microsoft.com/office/drawing/2014/main" id="{77BD75EB-5167-E90D-03A5-7228BC8F043D}"/>
              </a:ext>
            </a:extLst>
          </p:cNvPr>
          <p:cNvSpPr txBox="1"/>
          <p:nvPr/>
        </p:nvSpPr>
        <p:spPr>
          <a:xfrm flipH="1">
            <a:off x="603681" y="114115"/>
            <a:ext cx="5122416" cy="2123658"/>
          </a:xfrm>
          <a:prstGeom prst="rect">
            <a:avLst/>
          </a:prstGeom>
          <a:noFill/>
        </p:spPr>
        <p:txBody>
          <a:bodyPr wrap="square" rtlCol="0">
            <a:spAutoFit/>
          </a:bodyPr>
          <a:lstStyle/>
          <a:p>
            <a:r>
              <a:rPr lang="en-IN" sz="4400" dirty="0">
                <a:solidFill>
                  <a:schemeClr val="accent1">
                    <a:lumMod val="75000"/>
                  </a:schemeClr>
                </a:solidFill>
              </a:rPr>
              <a:t>Sources of food…......</a:t>
            </a:r>
          </a:p>
          <a:p>
            <a:endParaRPr lang="en-IN" sz="4400" dirty="0">
              <a:solidFill>
                <a:schemeClr val="accent1">
                  <a:lumMod val="75000"/>
                </a:schemeClr>
              </a:solidFill>
            </a:endParaRPr>
          </a:p>
        </p:txBody>
      </p:sp>
    </p:spTree>
    <p:extLst>
      <p:ext uri="{BB962C8B-B14F-4D97-AF65-F5344CB8AC3E}">
        <p14:creationId xmlns:p14="http://schemas.microsoft.com/office/powerpoint/2010/main" val="333756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F41D310-DDF2-D7D9-A8ED-8E3BBFB0CE3D}"/>
              </a:ext>
            </a:extLst>
          </p:cNvPr>
          <p:cNvSpPr>
            <a:spLocks noGrp="1"/>
          </p:cNvSpPr>
          <p:nvPr>
            <p:ph type="sldNum" sz="quarter" idx="12"/>
          </p:nvPr>
        </p:nvSpPr>
        <p:spPr/>
        <p:txBody>
          <a:bodyPr/>
          <a:lstStyle/>
          <a:p>
            <a:fld id="{2C18C1E5-FB55-42F5-BD6D-9CC153FCDBE6}" type="slidenum">
              <a:rPr lang="en-US" smtClean="0"/>
              <a:pPr/>
              <a:t>11</a:t>
            </a:fld>
            <a:endParaRPr lang="en-US" dirty="0">
              <a:solidFill>
                <a:schemeClr val="bg1"/>
              </a:solidFill>
            </a:endParaRPr>
          </a:p>
        </p:txBody>
      </p:sp>
      <p:pic>
        <p:nvPicPr>
          <p:cNvPr id="6148" name="Picture 4" descr="11 Green Foods (and 1 Drink) That Are Good for You | Everyday Health">
            <a:extLst>
              <a:ext uri="{FF2B5EF4-FFF2-40B4-BE49-F238E27FC236}">
                <a16:creationId xmlns:a16="http://schemas.microsoft.com/office/drawing/2014/main" id="{8A5FBE88-39A6-04F3-134B-0D101F5A8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735" y="108418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deas for storing fresh summer vegetables to avoid food waste">
            <a:extLst>
              <a:ext uri="{FF2B5EF4-FFF2-40B4-BE49-F238E27FC236}">
                <a16:creationId xmlns:a16="http://schemas.microsoft.com/office/drawing/2014/main" id="{888F7EC9-AA05-73EB-4682-E39D04951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343" y="295695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Store Vegetables to Maximize Freshness">
            <a:extLst>
              <a:ext uri="{FF2B5EF4-FFF2-40B4-BE49-F238E27FC236}">
                <a16:creationId xmlns:a16="http://schemas.microsoft.com/office/drawing/2014/main" id="{1181B2E4-78F4-57B7-B47A-765E31123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7579" y="995017"/>
            <a:ext cx="2619375" cy="184784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ow to save money on groceries: the best value fresh produce in Australia  this June | Australian food and drink | The Guardian">
            <a:extLst>
              <a:ext uri="{FF2B5EF4-FFF2-40B4-BE49-F238E27FC236}">
                <a16:creationId xmlns:a16="http://schemas.microsoft.com/office/drawing/2014/main" id="{7110E52F-1648-2449-0B28-C293941BE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725" y="294357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Fresh, organic fruits and vegetables in Delhi, Gurgaon and Noida – Kosara  Agri Ventures LLP">
            <a:extLst>
              <a:ext uri="{FF2B5EF4-FFF2-40B4-BE49-F238E27FC236}">
                <a16:creationId xmlns:a16="http://schemas.microsoft.com/office/drawing/2014/main" id="{9E960021-6EBB-B508-BF18-0AFD93549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7109" y="801441"/>
            <a:ext cx="23431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arvesting Vegetables: When And How To Harvest Vegetables">
            <a:extLst>
              <a:ext uri="{FF2B5EF4-FFF2-40B4-BE49-F238E27FC236}">
                <a16:creationId xmlns:a16="http://schemas.microsoft.com/office/drawing/2014/main" id="{517DF3F8-5CD7-0DAC-DC5C-6FA2053EE3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1857" y="3091208"/>
            <a:ext cx="2707714" cy="1952625"/>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10 Healthy Vegetables to Toss in Your Salad">
            <a:extLst>
              <a:ext uri="{FF2B5EF4-FFF2-40B4-BE49-F238E27FC236}">
                <a16:creationId xmlns:a16="http://schemas.microsoft.com/office/drawing/2014/main" id="{439D44C7-F36D-46EC-A9F4-A101F1205F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2429" y="4849889"/>
            <a:ext cx="2956289" cy="1847850"/>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Fresh Fruits &amp; Vegetables">
            <a:extLst>
              <a:ext uri="{FF2B5EF4-FFF2-40B4-BE49-F238E27FC236}">
                <a16:creationId xmlns:a16="http://schemas.microsoft.com/office/drawing/2014/main" id="{11A6B3B8-63C7-642A-421B-5D6634C93A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2839" y="5276203"/>
            <a:ext cx="4088539"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282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E4032C-973F-DA6D-3A4E-E7700B9EB348}"/>
              </a:ext>
            </a:extLst>
          </p:cNvPr>
          <p:cNvSpPr>
            <a:spLocks noGrp="1"/>
          </p:cNvSpPr>
          <p:nvPr>
            <p:ph type="sldNum" sz="quarter" idx="12"/>
          </p:nvPr>
        </p:nvSpPr>
        <p:spPr/>
        <p:txBody>
          <a:bodyPr/>
          <a:lstStyle/>
          <a:p>
            <a:fld id="{2C18C1E5-FB55-42F5-BD6D-9CC153FCDBE6}" type="slidenum">
              <a:rPr lang="en-US" smtClean="0"/>
              <a:pPr/>
              <a:t>12</a:t>
            </a:fld>
            <a:endParaRPr lang="en-US" dirty="0">
              <a:solidFill>
                <a:schemeClr val="bg1"/>
              </a:solidFill>
            </a:endParaRPr>
          </a:p>
        </p:txBody>
      </p:sp>
      <p:sp>
        <p:nvSpPr>
          <p:cNvPr id="8" name="TextBox 7">
            <a:extLst>
              <a:ext uri="{FF2B5EF4-FFF2-40B4-BE49-F238E27FC236}">
                <a16:creationId xmlns:a16="http://schemas.microsoft.com/office/drawing/2014/main" id="{D0A17AC7-F4C5-B97C-1280-BC54B71408F3}"/>
              </a:ext>
            </a:extLst>
          </p:cNvPr>
          <p:cNvSpPr txBox="1"/>
          <p:nvPr/>
        </p:nvSpPr>
        <p:spPr>
          <a:xfrm>
            <a:off x="844296" y="489734"/>
            <a:ext cx="10404629" cy="5878532"/>
          </a:xfrm>
          <a:prstGeom prst="rect">
            <a:avLst/>
          </a:prstGeom>
          <a:noFill/>
        </p:spPr>
        <p:txBody>
          <a:bodyPr wrap="square">
            <a:spAutoFit/>
          </a:bodyPr>
          <a:lstStyle/>
          <a:p>
            <a:pPr algn="l"/>
            <a:r>
              <a:rPr lang="en-US" sz="4400" dirty="0">
                <a:solidFill>
                  <a:schemeClr val="accent1">
                    <a:lumMod val="75000"/>
                  </a:schemeClr>
                </a:solidFill>
                <a:latin typeface="Arial" panose="020B0604020202020204" pitchFamily="34" charset="0"/>
              </a:rPr>
              <a:t>Healthy diet…..</a:t>
            </a:r>
          </a:p>
          <a:p>
            <a:pPr algn="l"/>
            <a:endParaRPr lang="en-US" sz="4400" b="0" i="0" dirty="0">
              <a:solidFill>
                <a:schemeClr val="accent1">
                  <a:lumMod val="75000"/>
                </a:schemeClr>
              </a:solidFill>
              <a:effectLst/>
              <a:latin typeface="Arial" panose="020B0604020202020204" pitchFamily="34" charset="0"/>
            </a:endParaRPr>
          </a:p>
          <a:p>
            <a:pPr algn="just"/>
            <a:r>
              <a:rPr lang="en-US" sz="2400" b="0" i="0" dirty="0">
                <a:solidFill>
                  <a:schemeClr val="tx1">
                    <a:lumMod val="95000"/>
                    <a:lumOff val="5000"/>
                  </a:schemeClr>
                </a:solidFill>
                <a:effectLst/>
              </a:rPr>
              <a:t>It protects you against many chronic noncommunicable diseases, such as heart disease, diabetes and cancer. Eating a variety of foods and consuming less salt, sugars and saturated and industrially-produced trans-fats, are essential for healthy diet.</a:t>
            </a:r>
          </a:p>
          <a:p>
            <a:pPr algn="just"/>
            <a:r>
              <a:rPr lang="en-US" sz="2400" b="0" i="0" dirty="0">
                <a:solidFill>
                  <a:schemeClr val="tx1">
                    <a:lumMod val="95000"/>
                    <a:lumOff val="5000"/>
                  </a:schemeClr>
                </a:solidFill>
                <a:effectLst/>
              </a:rPr>
              <a:t>A healthy diet comprises a combination of different foods. </a:t>
            </a:r>
          </a:p>
          <a:p>
            <a:pPr algn="just"/>
            <a:r>
              <a:rPr lang="en-US" sz="2400" b="0" i="0" dirty="0">
                <a:solidFill>
                  <a:schemeClr val="tx1">
                    <a:lumMod val="95000"/>
                    <a:lumOff val="5000"/>
                  </a:schemeClr>
                </a:solidFill>
                <a:effectLst/>
              </a:rPr>
              <a:t>These include:</a:t>
            </a:r>
          </a:p>
          <a:p>
            <a:pPr algn="just"/>
            <a:endParaRPr lang="en-US" sz="2400" b="0" i="0" dirty="0">
              <a:solidFill>
                <a:schemeClr val="tx1">
                  <a:lumMod val="95000"/>
                  <a:lumOff val="5000"/>
                </a:schemeClr>
              </a:solidFill>
              <a:effectLst/>
            </a:endParaRPr>
          </a:p>
          <a:p>
            <a:pPr algn="just">
              <a:buFont typeface="Arial" panose="020B0604020202020204" pitchFamily="34" charset="0"/>
              <a:buChar char="•"/>
            </a:pPr>
            <a:r>
              <a:rPr lang="en-US" sz="2400" b="0" i="0" dirty="0">
                <a:solidFill>
                  <a:schemeClr val="tx1">
                    <a:lumMod val="95000"/>
                    <a:lumOff val="5000"/>
                  </a:schemeClr>
                </a:solidFill>
                <a:effectLst/>
              </a:rPr>
              <a:t>Staples like cereals (wheat, barley, rye, maize or rice) or starchy tubers or        roots (potato, yam, taro or cassava).</a:t>
            </a:r>
          </a:p>
          <a:p>
            <a:pPr algn="just">
              <a:buFont typeface="Arial" panose="020B0604020202020204" pitchFamily="34" charset="0"/>
              <a:buChar char="•"/>
            </a:pPr>
            <a:r>
              <a:rPr lang="en-US" sz="2400" b="0" i="0" dirty="0">
                <a:solidFill>
                  <a:schemeClr val="tx1">
                    <a:lumMod val="95000"/>
                    <a:lumOff val="5000"/>
                  </a:schemeClr>
                </a:solidFill>
                <a:effectLst/>
              </a:rPr>
              <a:t>Legumes (lentils and beans).</a:t>
            </a:r>
          </a:p>
          <a:p>
            <a:pPr algn="just">
              <a:buFont typeface="Arial" panose="020B0604020202020204" pitchFamily="34" charset="0"/>
              <a:buChar char="•"/>
            </a:pPr>
            <a:r>
              <a:rPr lang="en-US" sz="2400" b="0" i="0" dirty="0">
                <a:solidFill>
                  <a:schemeClr val="tx1">
                    <a:lumMod val="95000"/>
                    <a:lumOff val="5000"/>
                  </a:schemeClr>
                </a:solidFill>
                <a:effectLst/>
              </a:rPr>
              <a:t>Fruit and vegetables.</a:t>
            </a:r>
          </a:p>
          <a:p>
            <a:pPr algn="just">
              <a:buFont typeface="Arial" panose="020B0604020202020204" pitchFamily="34" charset="0"/>
              <a:buChar char="•"/>
            </a:pPr>
            <a:r>
              <a:rPr lang="en-US" sz="2400" b="0" i="0" dirty="0">
                <a:solidFill>
                  <a:schemeClr val="tx1">
                    <a:lumMod val="95000"/>
                    <a:lumOff val="5000"/>
                  </a:schemeClr>
                </a:solidFill>
                <a:effectLst/>
              </a:rPr>
              <a:t>Foods from animal sources (meat, fish, eggs and milk).</a:t>
            </a:r>
          </a:p>
        </p:txBody>
      </p:sp>
    </p:spTree>
    <p:extLst>
      <p:ext uri="{BB962C8B-B14F-4D97-AF65-F5344CB8AC3E}">
        <p14:creationId xmlns:p14="http://schemas.microsoft.com/office/powerpoint/2010/main" val="59330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B5E781A-ABE1-111C-5356-BDC3A993F69E}"/>
              </a:ext>
            </a:extLst>
          </p:cNvPr>
          <p:cNvSpPr>
            <a:spLocks noGrp="1"/>
          </p:cNvSpPr>
          <p:nvPr>
            <p:ph type="sldNum" sz="quarter" idx="12"/>
          </p:nvPr>
        </p:nvSpPr>
        <p:spPr/>
        <p:txBody>
          <a:bodyPr/>
          <a:lstStyle/>
          <a:p>
            <a:fld id="{2C18C1E5-FB55-42F5-BD6D-9CC153FCDBE6}" type="slidenum">
              <a:rPr lang="en-US" smtClean="0"/>
              <a:pPr/>
              <a:t>13</a:t>
            </a:fld>
            <a:endParaRPr lang="en-US" dirty="0">
              <a:solidFill>
                <a:schemeClr val="bg1"/>
              </a:solidFill>
            </a:endParaRPr>
          </a:p>
        </p:txBody>
      </p:sp>
      <p:pic>
        <p:nvPicPr>
          <p:cNvPr id="3076" name="Picture 4" descr="Healthy Eating Pyramid Vector Illustration. Labeled Explanation Food  Triangle Stock Vector - Illustration of explanation, graphic: 185860859">
            <a:extLst>
              <a:ext uri="{FF2B5EF4-FFF2-40B4-BE49-F238E27FC236}">
                <a16:creationId xmlns:a16="http://schemas.microsoft.com/office/drawing/2014/main" id="{F4C20845-7FC6-9FF4-40A0-6F127A468A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00"/>
          <a:stretch/>
        </p:blipFill>
        <p:spPr bwMode="auto">
          <a:xfrm>
            <a:off x="2377208" y="597912"/>
            <a:ext cx="6933770" cy="575716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6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E98799A-FCA8-A580-A6F5-395B86AA868A}"/>
              </a:ext>
            </a:extLst>
          </p:cNvPr>
          <p:cNvSpPr>
            <a:spLocks noGrp="1"/>
          </p:cNvSpPr>
          <p:nvPr>
            <p:ph type="sldNum" sz="quarter" idx="12"/>
          </p:nvPr>
        </p:nvSpPr>
        <p:spPr/>
        <p:txBody>
          <a:bodyPr/>
          <a:lstStyle/>
          <a:p>
            <a:fld id="{2C18C1E5-FB55-42F5-BD6D-9CC153FCDBE6}" type="slidenum">
              <a:rPr lang="en-US" smtClean="0"/>
              <a:pPr/>
              <a:t>14</a:t>
            </a:fld>
            <a:endParaRPr lang="en-US" dirty="0">
              <a:solidFill>
                <a:schemeClr val="bg1"/>
              </a:solidFill>
            </a:endParaRPr>
          </a:p>
        </p:txBody>
      </p:sp>
      <p:sp>
        <p:nvSpPr>
          <p:cNvPr id="7" name="TextBox 6">
            <a:extLst>
              <a:ext uri="{FF2B5EF4-FFF2-40B4-BE49-F238E27FC236}">
                <a16:creationId xmlns:a16="http://schemas.microsoft.com/office/drawing/2014/main" id="{3057C3E4-6135-73A5-44CC-BFCF7DCC50B7}"/>
              </a:ext>
            </a:extLst>
          </p:cNvPr>
          <p:cNvSpPr txBox="1"/>
          <p:nvPr/>
        </p:nvSpPr>
        <p:spPr>
          <a:xfrm>
            <a:off x="390616" y="301840"/>
            <a:ext cx="4438835" cy="1200329"/>
          </a:xfrm>
          <a:prstGeom prst="rect">
            <a:avLst/>
          </a:prstGeom>
          <a:noFill/>
        </p:spPr>
        <p:txBody>
          <a:bodyPr wrap="square" rtlCol="0">
            <a:spAutoFit/>
          </a:bodyPr>
          <a:lstStyle/>
          <a:p>
            <a:r>
              <a:rPr lang="en-IN" sz="3600" dirty="0">
                <a:solidFill>
                  <a:schemeClr val="accent1">
                    <a:lumMod val="75000"/>
                  </a:schemeClr>
                </a:solidFill>
              </a:rPr>
              <a:t>What if you are obsessed with junk food…..</a:t>
            </a:r>
          </a:p>
        </p:txBody>
      </p:sp>
      <p:sp>
        <p:nvSpPr>
          <p:cNvPr id="9" name="TextBox 8">
            <a:extLst>
              <a:ext uri="{FF2B5EF4-FFF2-40B4-BE49-F238E27FC236}">
                <a16:creationId xmlns:a16="http://schemas.microsoft.com/office/drawing/2014/main" id="{B3F420D6-4EC9-2702-6F1D-AFCCF37B6282}"/>
              </a:ext>
            </a:extLst>
          </p:cNvPr>
          <p:cNvSpPr txBox="1"/>
          <p:nvPr/>
        </p:nvSpPr>
        <p:spPr>
          <a:xfrm>
            <a:off x="844296" y="2237960"/>
            <a:ext cx="10049524" cy="5016758"/>
          </a:xfrm>
          <a:prstGeom prst="rect">
            <a:avLst/>
          </a:prstGeom>
          <a:noFill/>
        </p:spPr>
        <p:txBody>
          <a:bodyPr wrap="square">
            <a:spAutoFit/>
          </a:bodyPr>
          <a:lstStyle/>
          <a:p>
            <a:pPr algn="just"/>
            <a:r>
              <a:rPr lang="en-US" sz="2000" b="0" i="0" dirty="0">
                <a:solidFill>
                  <a:srgbClr val="333333"/>
                </a:solidFill>
                <a:effectLst/>
                <a:latin typeface="Century Gothic" panose="020B0502020202020204" pitchFamily="34" charset="0"/>
              </a:rPr>
              <a:t>Junk foods' are foods that lack nutrients, </a:t>
            </a:r>
            <a:r>
              <a:rPr lang="en-US" sz="2000" u="sng" dirty="0">
                <a:solidFill>
                  <a:srgbClr val="1E4759"/>
                </a:solidFill>
                <a:latin typeface="Century Gothic" panose="020B0502020202020204" pitchFamily="34" charset="0"/>
              </a:rPr>
              <a:t>vitamins and minerals</a:t>
            </a:r>
            <a:r>
              <a:rPr lang="en-US" sz="2000" b="0" i="0" dirty="0">
                <a:solidFill>
                  <a:srgbClr val="333333"/>
                </a:solidFill>
                <a:effectLst/>
                <a:latin typeface="Century Gothic" panose="020B0502020202020204" pitchFamily="34" charset="0"/>
              </a:rPr>
              <a:t>, and are high in </a:t>
            </a:r>
            <a:r>
              <a:rPr lang="en-US" sz="2000" u="sng" dirty="0">
                <a:solidFill>
                  <a:srgbClr val="1E4759"/>
                </a:solidFill>
                <a:latin typeface="Century Gothic" panose="020B0502020202020204" pitchFamily="34" charset="0"/>
              </a:rPr>
              <a:t>kilojoules</a:t>
            </a:r>
            <a:r>
              <a:rPr lang="en-US" sz="2000" b="0" i="0" dirty="0">
                <a:solidFill>
                  <a:srgbClr val="333333"/>
                </a:solidFill>
                <a:effectLst/>
                <a:latin typeface="Century Gothic" panose="020B0502020202020204" pitchFamily="34" charset="0"/>
              </a:rPr>
              <a:t> (energy), </a:t>
            </a:r>
            <a:r>
              <a:rPr lang="en-US" sz="2000" u="sng" dirty="0">
                <a:solidFill>
                  <a:srgbClr val="1E4759"/>
                </a:solidFill>
                <a:latin typeface="Century Gothic" panose="020B0502020202020204" pitchFamily="34" charset="0"/>
              </a:rPr>
              <a:t>salts</a:t>
            </a:r>
            <a:r>
              <a:rPr lang="en-US" sz="2000" b="0" i="0" dirty="0">
                <a:solidFill>
                  <a:srgbClr val="333333"/>
                </a:solidFill>
                <a:effectLst/>
                <a:latin typeface="Century Gothic" panose="020B0502020202020204" pitchFamily="34" charset="0"/>
              </a:rPr>
              <a:t>, </a:t>
            </a:r>
            <a:r>
              <a:rPr lang="en-US" sz="2000" u="sng" dirty="0">
                <a:solidFill>
                  <a:srgbClr val="1E4759"/>
                </a:solidFill>
                <a:latin typeface="Century Gothic" panose="020B0502020202020204" pitchFamily="34" charset="0"/>
              </a:rPr>
              <a:t>sugars</a:t>
            </a:r>
            <a:r>
              <a:rPr lang="en-US" sz="2000" b="0" i="0" dirty="0">
                <a:solidFill>
                  <a:srgbClr val="333333"/>
                </a:solidFill>
                <a:effectLst/>
                <a:latin typeface="Century Gothic" panose="020B0502020202020204" pitchFamily="34" charset="0"/>
              </a:rPr>
              <a:t>, and </a:t>
            </a:r>
            <a:r>
              <a:rPr lang="en-US" sz="2000" u="sng" dirty="0">
                <a:solidFill>
                  <a:srgbClr val="1E4759"/>
                </a:solidFill>
                <a:latin typeface="Century Gothic" panose="020B0502020202020204" pitchFamily="34" charset="0"/>
              </a:rPr>
              <a:t>fats.</a:t>
            </a:r>
            <a:r>
              <a:rPr lang="en-US" sz="2000" b="0" i="0" dirty="0">
                <a:solidFill>
                  <a:srgbClr val="333333"/>
                </a:solidFill>
                <a:effectLst/>
                <a:latin typeface="Century Gothic" panose="020B0502020202020204" pitchFamily="34" charset="0"/>
              </a:rPr>
              <a:t> Junk food is so called because it doesn’t play a role in healthy eating, especially if it's eaten to excess. Junk food is also known as discretionary food or optional food.</a:t>
            </a:r>
          </a:p>
          <a:p>
            <a:pPr algn="just"/>
            <a:endParaRPr lang="en-US" sz="2000" b="0" i="0" dirty="0">
              <a:solidFill>
                <a:srgbClr val="333333"/>
              </a:solidFill>
              <a:effectLst/>
              <a:latin typeface="Century Gothic" panose="020B0502020202020204" pitchFamily="34" charset="0"/>
            </a:endParaRPr>
          </a:p>
          <a:p>
            <a:pPr algn="just"/>
            <a:r>
              <a:rPr lang="en-US" sz="2000" b="0" i="0" u="sng" dirty="0">
                <a:solidFill>
                  <a:srgbClr val="333333"/>
                </a:solidFill>
                <a:effectLst/>
                <a:latin typeface="Century Gothic" panose="020B0502020202020204" pitchFamily="34" charset="0"/>
              </a:rPr>
              <a:t>Some examples of junk food include:</a:t>
            </a:r>
          </a:p>
          <a:p>
            <a:pPr algn="just"/>
            <a:endParaRPr lang="en-US" sz="2000" b="0" i="0" u="sng" dirty="0">
              <a:solidFill>
                <a:srgbClr val="333333"/>
              </a:solidFill>
              <a:effectLst/>
              <a:latin typeface="Century Gothic" panose="020B0502020202020204" pitchFamily="34" charset="0"/>
            </a:endParaRPr>
          </a:p>
          <a:p>
            <a:pPr algn="just">
              <a:buFont typeface="Arial" panose="020B0604020202020204" pitchFamily="34" charset="0"/>
              <a:buChar char="•"/>
            </a:pPr>
            <a:r>
              <a:rPr lang="en-US" sz="2000" b="0" i="0" dirty="0">
                <a:solidFill>
                  <a:srgbClr val="333333"/>
                </a:solidFill>
                <a:effectLst/>
                <a:latin typeface="Century Gothic" panose="020B0502020202020204" pitchFamily="34" charset="0"/>
              </a:rPr>
              <a:t>cakes and biscuits</a:t>
            </a:r>
          </a:p>
          <a:p>
            <a:pPr algn="just">
              <a:buFont typeface="Arial" panose="020B0604020202020204" pitchFamily="34" charset="0"/>
              <a:buChar char="•"/>
            </a:pPr>
            <a:r>
              <a:rPr lang="en-US" sz="2000" b="0" i="0" dirty="0">
                <a:solidFill>
                  <a:srgbClr val="333333"/>
                </a:solidFill>
                <a:effectLst/>
                <a:latin typeface="Century Gothic" panose="020B0502020202020204" pitchFamily="34" charset="0"/>
              </a:rPr>
              <a:t>fast foods (such as hot chips, burgers and pizzas)</a:t>
            </a:r>
          </a:p>
          <a:p>
            <a:pPr algn="just">
              <a:buFont typeface="Arial" panose="020B0604020202020204" pitchFamily="34" charset="0"/>
              <a:buChar char="•"/>
            </a:pPr>
            <a:r>
              <a:rPr lang="en-US" sz="2000" b="0" i="0" dirty="0">
                <a:solidFill>
                  <a:srgbClr val="333333"/>
                </a:solidFill>
                <a:effectLst/>
                <a:latin typeface="Century Gothic" panose="020B0502020202020204" pitchFamily="34" charset="0"/>
              </a:rPr>
              <a:t>chocolate and sweets</a:t>
            </a:r>
          </a:p>
          <a:p>
            <a:pPr algn="just">
              <a:buFont typeface="Arial" panose="020B0604020202020204" pitchFamily="34" charset="0"/>
              <a:buChar char="•"/>
            </a:pPr>
            <a:r>
              <a:rPr lang="en-US" sz="2000" b="0" i="0" dirty="0">
                <a:solidFill>
                  <a:srgbClr val="333333"/>
                </a:solidFill>
                <a:effectLst/>
                <a:latin typeface="Century Gothic" panose="020B0502020202020204" pitchFamily="34" charset="0"/>
              </a:rPr>
              <a:t>processed meat (such as bacon)</a:t>
            </a:r>
          </a:p>
          <a:p>
            <a:pPr algn="just">
              <a:buFont typeface="Arial" panose="020B0604020202020204" pitchFamily="34" charset="0"/>
              <a:buChar char="•"/>
            </a:pPr>
            <a:r>
              <a:rPr lang="en-US" sz="2000" b="0" i="0" dirty="0">
                <a:solidFill>
                  <a:srgbClr val="333333"/>
                </a:solidFill>
                <a:effectLst/>
                <a:latin typeface="Century Gothic" panose="020B0502020202020204" pitchFamily="34" charset="0"/>
              </a:rPr>
              <a:t>snacks (such as chips)</a:t>
            </a:r>
          </a:p>
          <a:p>
            <a:pPr algn="just">
              <a:buFont typeface="Arial" panose="020B0604020202020204" pitchFamily="34" charset="0"/>
              <a:buChar char="•"/>
            </a:pPr>
            <a:r>
              <a:rPr lang="en-US" sz="2000" b="0" i="0" dirty="0">
                <a:solidFill>
                  <a:srgbClr val="333333"/>
                </a:solidFill>
                <a:effectLst/>
                <a:latin typeface="Century Gothic" panose="020B0502020202020204" pitchFamily="34" charset="0"/>
              </a:rPr>
              <a:t>sugary drinks (such as sports, energy and soft drinks)</a:t>
            </a:r>
          </a:p>
          <a:p>
            <a:pPr algn="just">
              <a:buFont typeface="Arial" panose="020B0604020202020204" pitchFamily="34" charset="0"/>
              <a:buChar char="•"/>
            </a:pPr>
            <a:r>
              <a:rPr lang="en-US" sz="2000" b="0" i="0" dirty="0">
                <a:solidFill>
                  <a:srgbClr val="333333"/>
                </a:solidFill>
                <a:effectLst/>
                <a:latin typeface="Century Gothic" panose="020B0502020202020204" pitchFamily="34" charset="0"/>
              </a:rPr>
              <a:t>alcoholic drinks</a:t>
            </a:r>
          </a:p>
          <a:p>
            <a:pPr algn="just"/>
            <a:endParaRPr lang="en-US" sz="2000" b="0" i="0" dirty="0">
              <a:solidFill>
                <a:srgbClr val="333333"/>
              </a:solidFill>
              <a:effectLst/>
              <a:latin typeface="Open Sans" panose="020B0606030504020204" pitchFamily="34" charset="0"/>
            </a:endParaRPr>
          </a:p>
          <a:p>
            <a:pPr algn="just"/>
            <a:r>
              <a:rPr lang="en-US" sz="2000" b="0" i="0" dirty="0">
                <a:solidFill>
                  <a:srgbClr val="333333"/>
                </a:solidFill>
                <a:effectLst/>
                <a:latin typeface="Open Sans" panose="020B0606030504020204" pitchFamily="34" charset="0"/>
              </a:rPr>
              <a:t>.</a:t>
            </a:r>
          </a:p>
        </p:txBody>
      </p:sp>
    </p:spTree>
    <p:extLst>
      <p:ext uri="{BB962C8B-B14F-4D97-AF65-F5344CB8AC3E}">
        <p14:creationId xmlns:p14="http://schemas.microsoft.com/office/powerpoint/2010/main" val="2797423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76A18D6-85D4-92DC-8729-65862CC80F32}"/>
              </a:ext>
            </a:extLst>
          </p:cNvPr>
          <p:cNvSpPr>
            <a:spLocks noGrp="1"/>
          </p:cNvSpPr>
          <p:nvPr>
            <p:ph type="sldNum" sz="quarter" idx="12"/>
          </p:nvPr>
        </p:nvSpPr>
        <p:spPr/>
        <p:txBody>
          <a:bodyPr/>
          <a:lstStyle/>
          <a:p>
            <a:fld id="{2C18C1E5-FB55-42F5-BD6D-9CC153FCDBE6}" type="slidenum">
              <a:rPr lang="en-US" smtClean="0"/>
              <a:pPr/>
              <a:t>15</a:t>
            </a:fld>
            <a:endParaRPr lang="en-US" dirty="0">
              <a:solidFill>
                <a:schemeClr val="bg1"/>
              </a:solidFill>
            </a:endParaRPr>
          </a:p>
        </p:txBody>
      </p:sp>
      <p:sp>
        <p:nvSpPr>
          <p:cNvPr id="8" name="TextBox 7">
            <a:extLst>
              <a:ext uri="{FF2B5EF4-FFF2-40B4-BE49-F238E27FC236}">
                <a16:creationId xmlns:a16="http://schemas.microsoft.com/office/drawing/2014/main" id="{2396B2AF-D67A-4A8E-C9A0-25E33A88B330}"/>
              </a:ext>
            </a:extLst>
          </p:cNvPr>
          <p:cNvSpPr txBox="1"/>
          <p:nvPr/>
        </p:nvSpPr>
        <p:spPr>
          <a:xfrm>
            <a:off x="533815" y="803403"/>
            <a:ext cx="10173809" cy="707886"/>
          </a:xfrm>
          <a:prstGeom prst="rect">
            <a:avLst/>
          </a:prstGeom>
          <a:noFill/>
        </p:spPr>
        <p:txBody>
          <a:bodyPr wrap="square">
            <a:spAutoFit/>
          </a:bodyPr>
          <a:lstStyle/>
          <a:p>
            <a:pPr algn="just"/>
            <a:r>
              <a:rPr lang="en-US" sz="2000" b="0" i="0" dirty="0">
                <a:solidFill>
                  <a:srgbClr val="333333"/>
                </a:solidFill>
                <a:effectLst/>
                <a:latin typeface="Century Gothic" panose="020B0502020202020204" pitchFamily="34" charset="0"/>
              </a:rPr>
              <a:t>If your diet is high in fats, salt and sugar and is not receiving </a:t>
            </a:r>
            <a:r>
              <a:rPr lang="en-US" sz="2000" u="sng" dirty="0">
                <a:solidFill>
                  <a:srgbClr val="1E4759"/>
                </a:solidFill>
                <a:latin typeface="Century Gothic" panose="020B0502020202020204" pitchFamily="34" charset="0"/>
              </a:rPr>
              <a:t>essential nutrients</a:t>
            </a:r>
            <a:r>
              <a:rPr lang="en-US" sz="2000" b="0" i="0" dirty="0">
                <a:solidFill>
                  <a:srgbClr val="333333"/>
                </a:solidFill>
                <a:effectLst/>
                <a:latin typeface="Century Gothic" panose="020B0502020202020204" pitchFamily="34" charset="0"/>
              </a:rPr>
              <a:t>, your risk of obesity and other chronic (long-term) diseases may well increase.</a:t>
            </a:r>
            <a:endParaRPr lang="en-IN" sz="2000" dirty="0">
              <a:latin typeface="Century Gothic" panose="020B0502020202020204" pitchFamily="34" charset="0"/>
            </a:endParaRPr>
          </a:p>
        </p:txBody>
      </p:sp>
      <p:sp>
        <p:nvSpPr>
          <p:cNvPr id="10" name="TextBox 9">
            <a:extLst>
              <a:ext uri="{FF2B5EF4-FFF2-40B4-BE49-F238E27FC236}">
                <a16:creationId xmlns:a16="http://schemas.microsoft.com/office/drawing/2014/main" id="{82A3C36F-2A25-8015-86A1-F00856E2D702}"/>
              </a:ext>
            </a:extLst>
          </p:cNvPr>
          <p:cNvSpPr txBox="1"/>
          <p:nvPr/>
        </p:nvSpPr>
        <p:spPr>
          <a:xfrm>
            <a:off x="639192" y="1704513"/>
            <a:ext cx="6414116" cy="1631216"/>
          </a:xfrm>
          <a:prstGeom prst="rect">
            <a:avLst/>
          </a:prstGeom>
          <a:noFill/>
        </p:spPr>
        <p:txBody>
          <a:bodyPr wrap="square">
            <a:spAutoFit/>
          </a:bodyPr>
          <a:lstStyle/>
          <a:p>
            <a:pPr algn="just"/>
            <a:r>
              <a:rPr lang="en-US" sz="2000" b="0" i="0" u="sng" dirty="0">
                <a:solidFill>
                  <a:srgbClr val="333333"/>
                </a:solidFill>
                <a:effectLst/>
                <a:latin typeface="Century Gothic" panose="020B0502020202020204" pitchFamily="34" charset="0"/>
              </a:rPr>
              <a:t>These diseases include:</a:t>
            </a:r>
          </a:p>
          <a:p>
            <a:pPr algn="just">
              <a:buFont typeface="Arial" panose="020B0604020202020204" pitchFamily="34" charset="0"/>
              <a:buChar char="•"/>
            </a:pPr>
            <a:r>
              <a:rPr lang="en-US" sz="2000" dirty="0">
                <a:solidFill>
                  <a:schemeClr val="accent1">
                    <a:lumMod val="50000"/>
                  </a:schemeClr>
                </a:solidFill>
                <a:latin typeface="Century Gothic" panose="020B0502020202020204" pitchFamily="34" charset="0"/>
              </a:rPr>
              <a:t>Cardiovascular diseases</a:t>
            </a:r>
            <a:endParaRPr lang="en-US" sz="2000" b="0" i="0" dirty="0">
              <a:solidFill>
                <a:schemeClr val="accent1">
                  <a:lumMod val="50000"/>
                </a:schemeClr>
              </a:solidFill>
              <a:effectLst/>
              <a:latin typeface="Century Gothic" panose="020B0502020202020204" pitchFamily="34" charset="0"/>
            </a:endParaRPr>
          </a:p>
          <a:p>
            <a:pPr algn="just">
              <a:buFont typeface="Arial" panose="020B0604020202020204" pitchFamily="34" charset="0"/>
              <a:buChar char="•"/>
            </a:pPr>
            <a:r>
              <a:rPr lang="en-US" sz="2000" dirty="0">
                <a:solidFill>
                  <a:schemeClr val="accent1">
                    <a:lumMod val="50000"/>
                  </a:schemeClr>
                </a:solidFill>
                <a:latin typeface="Century Gothic" panose="020B0502020202020204" pitchFamily="34" charset="0"/>
              </a:rPr>
              <a:t>type 2 diabetes</a:t>
            </a:r>
            <a:endParaRPr lang="en-US" sz="2000" b="0" i="0" dirty="0">
              <a:solidFill>
                <a:schemeClr val="accent1">
                  <a:lumMod val="50000"/>
                </a:schemeClr>
              </a:solidFill>
              <a:effectLst/>
              <a:latin typeface="Century Gothic" panose="020B0502020202020204" pitchFamily="34" charset="0"/>
            </a:endParaRPr>
          </a:p>
          <a:p>
            <a:pPr algn="just">
              <a:buFont typeface="Arial" panose="020B0604020202020204" pitchFamily="34" charset="0"/>
              <a:buChar char="•"/>
            </a:pPr>
            <a:r>
              <a:rPr lang="en-US" sz="2000" dirty="0">
                <a:solidFill>
                  <a:schemeClr val="accent1">
                    <a:lumMod val="50000"/>
                  </a:schemeClr>
                </a:solidFill>
                <a:latin typeface="Century Gothic" panose="020B0502020202020204" pitchFamily="34" charset="0"/>
              </a:rPr>
              <a:t>non-alcoholic fatty liver disease</a:t>
            </a:r>
            <a:endParaRPr lang="en-US" sz="2000" b="0" i="0" dirty="0">
              <a:solidFill>
                <a:schemeClr val="accent1">
                  <a:lumMod val="50000"/>
                </a:schemeClr>
              </a:solidFill>
              <a:effectLst/>
              <a:latin typeface="Century Gothic" panose="020B0502020202020204" pitchFamily="34" charset="0"/>
            </a:endParaRPr>
          </a:p>
          <a:p>
            <a:pPr algn="just">
              <a:buFont typeface="Arial" panose="020B0604020202020204" pitchFamily="34" charset="0"/>
              <a:buChar char="•"/>
            </a:pPr>
            <a:r>
              <a:rPr lang="en-US" sz="2000" b="0" i="0" dirty="0">
                <a:solidFill>
                  <a:schemeClr val="accent1">
                    <a:lumMod val="50000"/>
                  </a:schemeClr>
                </a:solidFill>
                <a:effectLst/>
                <a:latin typeface="Century Gothic" panose="020B0502020202020204" pitchFamily="34" charset="0"/>
              </a:rPr>
              <a:t>a number of </a:t>
            </a:r>
            <a:r>
              <a:rPr lang="en-US" sz="2000" dirty="0">
                <a:solidFill>
                  <a:schemeClr val="accent1">
                    <a:lumMod val="50000"/>
                  </a:schemeClr>
                </a:solidFill>
                <a:latin typeface="Century Gothic" panose="020B0502020202020204" pitchFamily="34" charset="0"/>
              </a:rPr>
              <a:t>cancers</a:t>
            </a:r>
          </a:p>
        </p:txBody>
      </p:sp>
      <p:sp>
        <p:nvSpPr>
          <p:cNvPr id="11" name="TextBox 10">
            <a:extLst>
              <a:ext uri="{FF2B5EF4-FFF2-40B4-BE49-F238E27FC236}">
                <a16:creationId xmlns:a16="http://schemas.microsoft.com/office/drawing/2014/main" id="{9CEBAFF6-0799-6367-E0A3-015CF031ACF6}"/>
              </a:ext>
            </a:extLst>
          </p:cNvPr>
          <p:cNvSpPr txBox="1"/>
          <p:nvPr/>
        </p:nvSpPr>
        <p:spPr>
          <a:xfrm>
            <a:off x="533815" y="3437878"/>
            <a:ext cx="3789610" cy="523220"/>
          </a:xfrm>
          <a:prstGeom prst="rect">
            <a:avLst/>
          </a:prstGeom>
          <a:noFill/>
        </p:spPr>
        <p:txBody>
          <a:bodyPr wrap="square" rtlCol="0">
            <a:spAutoFit/>
          </a:bodyPr>
          <a:lstStyle/>
          <a:p>
            <a:r>
              <a:rPr lang="en-IN" sz="2800" dirty="0"/>
              <a:t>And also….</a:t>
            </a:r>
          </a:p>
        </p:txBody>
      </p:sp>
      <p:sp>
        <p:nvSpPr>
          <p:cNvPr id="13" name="TextBox 12">
            <a:extLst>
              <a:ext uri="{FF2B5EF4-FFF2-40B4-BE49-F238E27FC236}">
                <a16:creationId xmlns:a16="http://schemas.microsoft.com/office/drawing/2014/main" id="{EC0E8679-1CF2-D7FE-9483-8765B5AE3B2D}"/>
              </a:ext>
            </a:extLst>
          </p:cNvPr>
          <p:cNvSpPr txBox="1"/>
          <p:nvPr/>
        </p:nvSpPr>
        <p:spPr>
          <a:xfrm>
            <a:off x="639192" y="4063247"/>
            <a:ext cx="6094520" cy="2246769"/>
          </a:xfrm>
          <a:prstGeom prst="rect">
            <a:avLst/>
          </a:prstGeom>
          <a:noFill/>
        </p:spPr>
        <p:txBody>
          <a:bodyPr wrap="square">
            <a:spAutoFit/>
          </a:bodyPr>
          <a:lstStyle/>
          <a:p>
            <a:pPr algn="l">
              <a:buFont typeface="Arial" panose="020B0604020202020204" pitchFamily="34" charset="0"/>
              <a:buChar char="•"/>
            </a:pPr>
            <a:r>
              <a:rPr lang="en-US" sz="2000" b="0" i="0" dirty="0">
                <a:solidFill>
                  <a:srgbClr val="333333"/>
                </a:solidFill>
                <a:effectLst/>
                <a:latin typeface="Century Gothic" panose="020B0502020202020204" pitchFamily="34" charset="0"/>
              </a:rPr>
              <a:t>increased stress levels</a:t>
            </a:r>
          </a:p>
          <a:p>
            <a:pPr algn="l">
              <a:buFont typeface="Arial" panose="020B0604020202020204" pitchFamily="34" charset="0"/>
              <a:buChar char="•"/>
            </a:pPr>
            <a:r>
              <a:rPr lang="en-US" sz="2000" b="0" i="0" dirty="0">
                <a:solidFill>
                  <a:srgbClr val="333333"/>
                </a:solidFill>
                <a:effectLst/>
                <a:latin typeface="Century Gothic" panose="020B0502020202020204" pitchFamily="34" charset="0"/>
              </a:rPr>
              <a:t>fatigue</a:t>
            </a:r>
          </a:p>
          <a:p>
            <a:pPr algn="l">
              <a:buFont typeface="Arial" panose="020B0604020202020204" pitchFamily="34" charset="0"/>
              <a:buChar char="•"/>
            </a:pPr>
            <a:r>
              <a:rPr lang="en-US" sz="2000" b="0" i="0" dirty="0">
                <a:solidFill>
                  <a:srgbClr val="333333"/>
                </a:solidFill>
                <a:effectLst/>
                <a:latin typeface="Century Gothic" panose="020B0502020202020204" pitchFamily="34" charset="0"/>
              </a:rPr>
              <a:t>difficulty sleeping</a:t>
            </a:r>
          </a:p>
          <a:p>
            <a:pPr algn="l">
              <a:buFont typeface="Arial" panose="020B0604020202020204" pitchFamily="34" charset="0"/>
              <a:buChar char="•"/>
            </a:pPr>
            <a:r>
              <a:rPr lang="en-US" sz="2000" b="0" i="0" dirty="0">
                <a:solidFill>
                  <a:srgbClr val="333333"/>
                </a:solidFill>
                <a:effectLst/>
                <a:latin typeface="Century Gothic" panose="020B0502020202020204" pitchFamily="34" charset="0"/>
              </a:rPr>
              <a:t>deceased energy levels</a:t>
            </a:r>
          </a:p>
          <a:p>
            <a:pPr algn="l">
              <a:buFont typeface="Arial" panose="020B0604020202020204" pitchFamily="34" charset="0"/>
              <a:buChar char="•"/>
            </a:pPr>
            <a:r>
              <a:rPr lang="en-US" sz="2000" b="0" i="0" dirty="0">
                <a:solidFill>
                  <a:srgbClr val="333333"/>
                </a:solidFill>
                <a:effectLst/>
                <a:latin typeface="Century Gothic" panose="020B0502020202020204" pitchFamily="34" charset="0"/>
              </a:rPr>
              <a:t>concentration difficulties</a:t>
            </a:r>
          </a:p>
          <a:p>
            <a:pPr algn="l">
              <a:buFont typeface="Arial" panose="020B0604020202020204" pitchFamily="34" charset="0"/>
              <a:buChar char="•"/>
            </a:pPr>
            <a:r>
              <a:rPr lang="en-US" sz="2000" b="0" i="0" dirty="0">
                <a:solidFill>
                  <a:srgbClr val="333333"/>
                </a:solidFill>
                <a:effectLst/>
                <a:latin typeface="Century Gothic" panose="020B0502020202020204" pitchFamily="34" charset="0"/>
              </a:rPr>
              <a:t>feeling down</a:t>
            </a:r>
          </a:p>
          <a:p>
            <a:pPr algn="l">
              <a:buFont typeface="Arial" panose="020B0604020202020204" pitchFamily="34" charset="0"/>
              <a:buChar char="•"/>
            </a:pPr>
            <a:r>
              <a:rPr lang="en-US" sz="2000" b="0" i="0" dirty="0">
                <a:solidFill>
                  <a:srgbClr val="333333"/>
                </a:solidFill>
                <a:effectLst/>
                <a:latin typeface="Century Gothic" panose="020B0502020202020204" pitchFamily="34" charset="0"/>
              </a:rPr>
              <a:t>tooth decay</a:t>
            </a:r>
          </a:p>
        </p:txBody>
      </p:sp>
      <p:sp>
        <p:nvSpPr>
          <p:cNvPr id="14" name="AutoShape 2" descr="Junk food: Why it tastes good but won't satisfy - Chicago Sun-Times">
            <a:extLst>
              <a:ext uri="{FF2B5EF4-FFF2-40B4-BE49-F238E27FC236}">
                <a16:creationId xmlns:a16="http://schemas.microsoft.com/office/drawing/2014/main" id="{162DC50F-33F1-F0CD-49FC-492931A7AE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4" descr="Junk food: Why it tastes good but won't satisfy - Chicago Sun-Times">
            <a:extLst>
              <a:ext uri="{FF2B5EF4-FFF2-40B4-BE49-F238E27FC236}">
                <a16:creationId xmlns:a16="http://schemas.microsoft.com/office/drawing/2014/main" id="{C0C04132-66FD-0152-90D7-6D2849EBD0E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6" descr="Junk food: Why it tastes good but won't satisfy - Chicago Sun-Times">
            <a:extLst>
              <a:ext uri="{FF2B5EF4-FFF2-40B4-BE49-F238E27FC236}">
                <a16:creationId xmlns:a16="http://schemas.microsoft.com/office/drawing/2014/main" id="{0895CE12-DE92-EEC9-30D2-7F5191F0F54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8" name="Picture 17">
            <a:extLst>
              <a:ext uri="{FF2B5EF4-FFF2-40B4-BE49-F238E27FC236}">
                <a16:creationId xmlns:a16="http://schemas.microsoft.com/office/drawing/2014/main" id="{CBF60490-D30C-2D37-8C9B-5DD3FAB9DA50}"/>
              </a:ext>
            </a:extLst>
          </p:cNvPr>
          <p:cNvPicPr>
            <a:picLocks noChangeAspect="1"/>
          </p:cNvPicPr>
          <p:nvPr/>
        </p:nvPicPr>
        <p:blipFill>
          <a:blip r:embed="rId2"/>
          <a:stretch>
            <a:fillRect/>
          </a:stretch>
        </p:blipFill>
        <p:spPr>
          <a:xfrm>
            <a:off x="6400800" y="2684163"/>
            <a:ext cx="5486520" cy="3670917"/>
          </a:xfrm>
          <a:prstGeom prst="rect">
            <a:avLst/>
          </a:prstGeom>
        </p:spPr>
      </p:pic>
    </p:spTree>
    <p:extLst>
      <p:ext uri="{BB962C8B-B14F-4D97-AF65-F5344CB8AC3E}">
        <p14:creationId xmlns:p14="http://schemas.microsoft.com/office/powerpoint/2010/main" val="359998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86B34EE-D704-3B95-080B-97A888D8446C}"/>
              </a:ext>
            </a:extLst>
          </p:cNvPr>
          <p:cNvSpPr>
            <a:spLocks noGrp="1"/>
          </p:cNvSpPr>
          <p:nvPr>
            <p:ph type="sldNum" sz="quarter" idx="12"/>
          </p:nvPr>
        </p:nvSpPr>
        <p:spPr/>
        <p:txBody>
          <a:bodyPr/>
          <a:lstStyle/>
          <a:p>
            <a:fld id="{2C18C1E5-FB55-42F5-BD6D-9CC153FCDBE6}" type="slidenum">
              <a:rPr lang="en-US" smtClean="0"/>
              <a:pPr/>
              <a:t>16</a:t>
            </a:fld>
            <a:endParaRPr lang="en-US" dirty="0">
              <a:solidFill>
                <a:schemeClr val="bg1"/>
              </a:solidFill>
            </a:endParaRPr>
          </a:p>
        </p:txBody>
      </p:sp>
      <p:sp>
        <p:nvSpPr>
          <p:cNvPr id="7" name="TextBox 6">
            <a:extLst>
              <a:ext uri="{FF2B5EF4-FFF2-40B4-BE49-F238E27FC236}">
                <a16:creationId xmlns:a16="http://schemas.microsoft.com/office/drawing/2014/main" id="{C456875F-1A15-5B7C-7189-974DE06092E9}"/>
              </a:ext>
            </a:extLst>
          </p:cNvPr>
          <p:cNvSpPr txBox="1"/>
          <p:nvPr/>
        </p:nvSpPr>
        <p:spPr>
          <a:xfrm>
            <a:off x="523783" y="470516"/>
            <a:ext cx="5280117" cy="1569660"/>
          </a:xfrm>
          <a:prstGeom prst="rect">
            <a:avLst/>
          </a:prstGeom>
          <a:noFill/>
        </p:spPr>
        <p:txBody>
          <a:bodyPr wrap="square" rtlCol="0">
            <a:spAutoFit/>
          </a:bodyPr>
          <a:lstStyle/>
          <a:p>
            <a:r>
              <a:rPr lang="en-IN" sz="4800" dirty="0">
                <a:solidFill>
                  <a:schemeClr val="accent1">
                    <a:lumMod val="75000"/>
                  </a:schemeClr>
                </a:solidFill>
              </a:rPr>
              <a:t>What if you lack food sources……</a:t>
            </a:r>
          </a:p>
        </p:txBody>
      </p:sp>
      <p:sp>
        <p:nvSpPr>
          <p:cNvPr id="9" name="TextBox 8">
            <a:extLst>
              <a:ext uri="{FF2B5EF4-FFF2-40B4-BE49-F238E27FC236}">
                <a16:creationId xmlns:a16="http://schemas.microsoft.com/office/drawing/2014/main" id="{F90DAF27-578F-7AAC-905F-A0AFBA3ACB15}"/>
              </a:ext>
            </a:extLst>
          </p:cNvPr>
          <p:cNvSpPr txBox="1"/>
          <p:nvPr/>
        </p:nvSpPr>
        <p:spPr>
          <a:xfrm>
            <a:off x="1022088" y="2478835"/>
            <a:ext cx="10208164" cy="3046988"/>
          </a:xfrm>
          <a:prstGeom prst="rect">
            <a:avLst/>
          </a:prstGeom>
          <a:noFill/>
        </p:spPr>
        <p:txBody>
          <a:bodyPr wrap="square">
            <a:spAutoFit/>
          </a:bodyPr>
          <a:lstStyle/>
          <a:p>
            <a:pPr algn="just"/>
            <a:r>
              <a:rPr lang="en-US" sz="2400" b="0" i="0" dirty="0">
                <a:solidFill>
                  <a:schemeClr val="tx1">
                    <a:lumMod val="85000"/>
                    <a:lumOff val="15000"/>
                  </a:schemeClr>
                </a:solidFill>
                <a:effectLst/>
                <a:latin typeface="-apple-system"/>
              </a:rPr>
              <a:t>   </a:t>
            </a:r>
            <a:r>
              <a:rPr lang="en-US" sz="2800" b="0" i="0" dirty="0">
                <a:solidFill>
                  <a:schemeClr val="tx1">
                    <a:lumMod val="85000"/>
                    <a:lumOff val="15000"/>
                  </a:schemeClr>
                </a:solidFill>
                <a:effectLst/>
              </a:rPr>
              <a:t>Food insecurity has been defined as a lack of consistent access to enough food for an active and healthy life. In other words, there are millions of people all over the world who suffer from a shortage of food and cannot tell if they will be able to feed themselves the next day or at the end of the day. This is the basis of defining food insecurity.</a:t>
            </a:r>
          </a:p>
          <a:p>
            <a:pPr algn="just"/>
            <a:r>
              <a:rPr lang="en-US" sz="2400" b="0" i="0" dirty="0">
                <a:solidFill>
                  <a:schemeClr val="tx1">
                    <a:lumMod val="85000"/>
                    <a:lumOff val="15000"/>
                  </a:schemeClr>
                </a:solidFill>
                <a:effectLst/>
                <a:latin typeface="-apple-system"/>
              </a:rPr>
              <a:t>    </a:t>
            </a:r>
          </a:p>
        </p:txBody>
      </p:sp>
    </p:spTree>
    <p:extLst>
      <p:ext uri="{BB962C8B-B14F-4D97-AF65-F5344CB8AC3E}">
        <p14:creationId xmlns:p14="http://schemas.microsoft.com/office/powerpoint/2010/main" val="3254020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DC16F9E-39A1-541B-7388-15F936F0165B}"/>
              </a:ext>
            </a:extLst>
          </p:cNvPr>
          <p:cNvSpPr>
            <a:spLocks noGrp="1"/>
          </p:cNvSpPr>
          <p:nvPr>
            <p:ph type="sldNum" sz="quarter" idx="12"/>
          </p:nvPr>
        </p:nvSpPr>
        <p:spPr/>
        <p:txBody>
          <a:bodyPr/>
          <a:lstStyle/>
          <a:p>
            <a:fld id="{2C18C1E5-FB55-42F5-BD6D-9CC153FCDBE6}" type="slidenum">
              <a:rPr lang="en-US" smtClean="0"/>
              <a:pPr/>
              <a:t>17</a:t>
            </a:fld>
            <a:endParaRPr lang="en-US" dirty="0">
              <a:solidFill>
                <a:schemeClr val="bg1"/>
              </a:solidFill>
            </a:endParaRPr>
          </a:p>
        </p:txBody>
      </p:sp>
      <p:sp>
        <p:nvSpPr>
          <p:cNvPr id="12" name="TextBox 11">
            <a:extLst>
              <a:ext uri="{FF2B5EF4-FFF2-40B4-BE49-F238E27FC236}">
                <a16:creationId xmlns:a16="http://schemas.microsoft.com/office/drawing/2014/main" id="{5872DCCA-03FC-C0A4-BE23-4EE07D64F22C}"/>
              </a:ext>
            </a:extLst>
          </p:cNvPr>
          <p:cNvSpPr txBox="1"/>
          <p:nvPr/>
        </p:nvSpPr>
        <p:spPr>
          <a:xfrm>
            <a:off x="745726" y="650640"/>
            <a:ext cx="10475649" cy="3046988"/>
          </a:xfrm>
          <a:prstGeom prst="rect">
            <a:avLst/>
          </a:prstGeom>
          <a:noFill/>
        </p:spPr>
        <p:txBody>
          <a:bodyPr wrap="square">
            <a:spAutoFit/>
          </a:bodyPr>
          <a:lstStyle/>
          <a:p>
            <a:pPr algn="just"/>
            <a:r>
              <a:rPr lang="en-US" sz="2400" b="0" i="0" dirty="0">
                <a:solidFill>
                  <a:schemeClr val="tx1">
                    <a:lumMod val="85000"/>
                    <a:lumOff val="15000"/>
                  </a:schemeClr>
                </a:solidFill>
                <a:effectLst/>
                <a:latin typeface="-apple-system"/>
              </a:rPr>
              <a:t>   </a:t>
            </a:r>
            <a:r>
              <a:rPr lang="en-US" sz="2400" b="0" i="0" dirty="0">
                <a:solidFill>
                  <a:schemeClr val="tx1">
                    <a:lumMod val="85000"/>
                    <a:lumOff val="15000"/>
                  </a:schemeClr>
                </a:solidFill>
                <a:effectLst/>
              </a:rPr>
              <a:t>In 2018, for example, it was reported that </a:t>
            </a:r>
            <a:r>
              <a:rPr lang="en-US" sz="2400" dirty="0">
                <a:solidFill>
                  <a:schemeClr val="tx1">
                    <a:lumMod val="85000"/>
                    <a:lumOff val="15000"/>
                  </a:schemeClr>
                </a:solidFill>
              </a:rPr>
              <a:t>1 in 9 Americans</a:t>
            </a:r>
            <a:r>
              <a:rPr lang="en-US" sz="2400" b="0" i="0" dirty="0">
                <a:solidFill>
                  <a:schemeClr val="tx1">
                    <a:lumMod val="85000"/>
                    <a:lumOff val="15000"/>
                  </a:schemeClr>
                </a:solidFill>
                <a:effectLst/>
              </a:rPr>
              <a:t> suffered from food insecurity. That is equivalent to 37 million people, more than 11 million of whom are children. Hunger and food insecurity are closely related, and it is possible to say that when one is food insecure, they will be hungry. Hunger will lead to poverty and diseases, although not all people living below the poverty line experience food insecurity because those living above the poverty line could also experience food insecurity.</a:t>
            </a:r>
            <a:endParaRPr lang="en-IN" sz="2400" dirty="0">
              <a:solidFill>
                <a:schemeClr val="tx1">
                  <a:lumMod val="85000"/>
                  <a:lumOff val="15000"/>
                </a:schemeClr>
              </a:solidFill>
            </a:endParaRPr>
          </a:p>
        </p:txBody>
      </p:sp>
      <p:sp>
        <p:nvSpPr>
          <p:cNvPr id="14" name="TextBox 13">
            <a:extLst>
              <a:ext uri="{FF2B5EF4-FFF2-40B4-BE49-F238E27FC236}">
                <a16:creationId xmlns:a16="http://schemas.microsoft.com/office/drawing/2014/main" id="{F8B2DC05-D976-F596-D944-17B1832C2C51}"/>
              </a:ext>
            </a:extLst>
          </p:cNvPr>
          <p:cNvSpPr txBox="1"/>
          <p:nvPr/>
        </p:nvSpPr>
        <p:spPr>
          <a:xfrm>
            <a:off x="745726" y="3872192"/>
            <a:ext cx="10812999" cy="2308324"/>
          </a:xfrm>
          <a:prstGeom prst="rect">
            <a:avLst/>
          </a:prstGeom>
          <a:noFill/>
        </p:spPr>
        <p:txBody>
          <a:bodyPr wrap="square">
            <a:spAutoFit/>
          </a:bodyPr>
          <a:lstStyle/>
          <a:p>
            <a:pPr algn="just"/>
            <a:r>
              <a:rPr lang="en-US" sz="2400" b="0" i="0" dirty="0">
                <a:solidFill>
                  <a:schemeClr val="tx1">
                    <a:lumMod val="85000"/>
                    <a:lumOff val="15000"/>
                  </a:schemeClr>
                </a:solidFill>
                <a:effectLst/>
              </a:rPr>
              <a:t>  Food insecurity is a dangerous concept as it does not exist in isolation. Low-income families could be affected by multiple overlapping issues such as social isolation, acute and chronic health problems, the lack of affordable housing, low wages, and high medical costs, among others. These factors could also result in food insecurity and vice versa, making it a complex and more dangerous state of life.</a:t>
            </a:r>
            <a:endParaRPr lang="en-IN" sz="2400" dirty="0">
              <a:solidFill>
                <a:schemeClr val="tx1">
                  <a:lumMod val="85000"/>
                  <a:lumOff val="15000"/>
                </a:schemeClr>
              </a:solidFill>
            </a:endParaRPr>
          </a:p>
        </p:txBody>
      </p:sp>
    </p:spTree>
    <p:extLst>
      <p:ext uri="{BB962C8B-B14F-4D97-AF65-F5344CB8AC3E}">
        <p14:creationId xmlns:p14="http://schemas.microsoft.com/office/powerpoint/2010/main" val="905901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219B072-C672-9AD7-80FB-0EBDD5646B80}"/>
              </a:ext>
            </a:extLst>
          </p:cNvPr>
          <p:cNvSpPr>
            <a:spLocks noGrp="1"/>
          </p:cNvSpPr>
          <p:nvPr>
            <p:ph type="sldNum" sz="quarter" idx="12"/>
          </p:nvPr>
        </p:nvSpPr>
        <p:spPr/>
        <p:txBody>
          <a:bodyPr/>
          <a:lstStyle/>
          <a:p>
            <a:fld id="{2C18C1E5-FB55-42F5-BD6D-9CC153FCDBE6}" type="slidenum">
              <a:rPr lang="en-US" smtClean="0"/>
              <a:pPr/>
              <a:t>18</a:t>
            </a:fld>
            <a:endParaRPr lang="en-US" dirty="0">
              <a:solidFill>
                <a:schemeClr val="bg1"/>
              </a:solidFill>
            </a:endParaRPr>
          </a:p>
        </p:txBody>
      </p:sp>
      <p:pic>
        <p:nvPicPr>
          <p:cNvPr id="5122" name="Picture 2" descr="More evidence of India's food insecurity - The Hindu">
            <a:extLst>
              <a:ext uri="{FF2B5EF4-FFF2-40B4-BE49-F238E27FC236}">
                <a16:creationId xmlns:a16="http://schemas.microsoft.com/office/drawing/2014/main" id="{A85014C1-786C-A0C5-3296-586B94CF8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372" y="2884689"/>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 names 10 countries facing food insecurity">
            <a:extLst>
              <a:ext uri="{FF2B5EF4-FFF2-40B4-BE49-F238E27FC236}">
                <a16:creationId xmlns:a16="http://schemas.microsoft.com/office/drawing/2014/main" id="{F2CCA278-7133-2E4C-BD19-EEFE7CC89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794" y="327697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37 countries face a crisis in food supply | One Young World">
            <a:extLst>
              <a:ext uri="{FF2B5EF4-FFF2-40B4-BE49-F238E27FC236}">
                <a16:creationId xmlns:a16="http://schemas.microsoft.com/office/drawing/2014/main" id="{373BA112-EBDC-16C1-3F40-41D08D67E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045" y="937843"/>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10 Causes of world hunger | Concern Worldwide U.S.">
            <a:extLst>
              <a:ext uri="{FF2B5EF4-FFF2-40B4-BE49-F238E27FC236}">
                <a16:creationId xmlns:a16="http://schemas.microsoft.com/office/drawing/2014/main" id="{D43FBB6E-E5CA-C5B2-4AE0-76ADE63247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6984" y="2779459"/>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Food Crisis: Facts &amp; How to Help | World Vision Canada">
            <a:extLst>
              <a:ext uri="{FF2B5EF4-FFF2-40B4-BE49-F238E27FC236}">
                <a16:creationId xmlns:a16="http://schemas.microsoft.com/office/drawing/2014/main" id="{705B129B-08B5-5171-F962-1A8AAA0A42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2903" y="4669155"/>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Bizarre facts about food crisis in the middle east | Skillsphere Education">
            <a:extLst>
              <a:ext uri="{FF2B5EF4-FFF2-40B4-BE49-F238E27FC236}">
                <a16:creationId xmlns:a16="http://schemas.microsoft.com/office/drawing/2014/main" id="{22690E77-688D-1C1D-F982-DD9D7315C3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885" y="155294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Food insecurity soaring across 20 hunger hotspots | UN News">
            <a:extLst>
              <a:ext uri="{FF2B5EF4-FFF2-40B4-BE49-F238E27FC236}">
                <a16:creationId xmlns:a16="http://schemas.microsoft.com/office/drawing/2014/main" id="{07B9C62B-E0E0-C19B-E01D-06FADA6EA8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7999" y="5124820"/>
            <a:ext cx="31813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ow Coronavirus Is Exposing the World's Fragile Food Supply Chain | Time">
            <a:extLst>
              <a:ext uri="{FF2B5EF4-FFF2-40B4-BE49-F238E27FC236}">
                <a16:creationId xmlns:a16="http://schemas.microsoft.com/office/drawing/2014/main" id="{52228C43-AEF3-B513-737E-E8977561E3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8169" y="913803"/>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Food insecurity and economic misery in low-income countries">
            <a:extLst>
              <a:ext uri="{FF2B5EF4-FFF2-40B4-BE49-F238E27FC236}">
                <a16:creationId xmlns:a16="http://schemas.microsoft.com/office/drawing/2014/main" id="{B3CE512E-910C-36AE-AC60-390C5A1E04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9755" y="4749890"/>
            <a:ext cx="2476500" cy="1838325"/>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What happens when we run out of food? - BBC Future">
            <a:extLst>
              <a:ext uri="{FF2B5EF4-FFF2-40B4-BE49-F238E27FC236}">
                <a16:creationId xmlns:a16="http://schemas.microsoft.com/office/drawing/2014/main" id="{DAB0FD1C-AD5D-142A-7F43-6B69D8E142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94636" y="2779459"/>
            <a:ext cx="2225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042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11C2BB-B022-2B2E-6682-4C1BBEA249C7}"/>
              </a:ext>
            </a:extLst>
          </p:cNvPr>
          <p:cNvSpPr>
            <a:spLocks noGrp="1"/>
          </p:cNvSpPr>
          <p:nvPr>
            <p:ph type="sldNum" sz="quarter" idx="12"/>
          </p:nvPr>
        </p:nvSpPr>
        <p:spPr/>
        <p:txBody>
          <a:bodyPr/>
          <a:lstStyle/>
          <a:p>
            <a:fld id="{2C18C1E5-FB55-42F5-BD6D-9CC153FCDBE6}" type="slidenum">
              <a:rPr lang="en-US" smtClean="0"/>
              <a:pPr/>
              <a:t>19</a:t>
            </a:fld>
            <a:endParaRPr lang="en-US" dirty="0">
              <a:solidFill>
                <a:schemeClr val="bg1"/>
              </a:solidFill>
            </a:endParaRPr>
          </a:p>
        </p:txBody>
      </p:sp>
      <p:sp>
        <p:nvSpPr>
          <p:cNvPr id="7" name="TextBox 6">
            <a:extLst>
              <a:ext uri="{FF2B5EF4-FFF2-40B4-BE49-F238E27FC236}">
                <a16:creationId xmlns:a16="http://schemas.microsoft.com/office/drawing/2014/main" id="{75B17CEF-996A-338F-0BB6-963EB2690D4A}"/>
              </a:ext>
            </a:extLst>
          </p:cNvPr>
          <p:cNvSpPr txBox="1"/>
          <p:nvPr/>
        </p:nvSpPr>
        <p:spPr>
          <a:xfrm>
            <a:off x="470517" y="426128"/>
            <a:ext cx="5903650" cy="1107996"/>
          </a:xfrm>
          <a:prstGeom prst="rect">
            <a:avLst/>
          </a:prstGeom>
          <a:noFill/>
        </p:spPr>
        <p:txBody>
          <a:bodyPr wrap="square" rtlCol="0">
            <a:spAutoFit/>
          </a:bodyPr>
          <a:lstStyle/>
          <a:p>
            <a:r>
              <a:rPr lang="en-US" sz="6600" dirty="0">
                <a:solidFill>
                  <a:schemeClr val="accent1">
                    <a:lumMod val="75000"/>
                  </a:schemeClr>
                </a:solidFill>
              </a:rPr>
              <a:t>Without food </a:t>
            </a:r>
            <a:endParaRPr lang="en-IN" sz="6600" dirty="0">
              <a:solidFill>
                <a:schemeClr val="accent1">
                  <a:lumMod val="75000"/>
                </a:schemeClr>
              </a:solidFill>
            </a:endParaRPr>
          </a:p>
        </p:txBody>
      </p:sp>
      <p:sp>
        <p:nvSpPr>
          <p:cNvPr id="9" name="TextBox 8">
            <a:extLst>
              <a:ext uri="{FF2B5EF4-FFF2-40B4-BE49-F238E27FC236}">
                <a16:creationId xmlns:a16="http://schemas.microsoft.com/office/drawing/2014/main" id="{3AC4BE70-B784-E942-BFD3-55387C8AA8AB}"/>
              </a:ext>
            </a:extLst>
          </p:cNvPr>
          <p:cNvSpPr txBox="1"/>
          <p:nvPr/>
        </p:nvSpPr>
        <p:spPr>
          <a:xfrm>
            <a:off x="986576" y="1701104"/>
            <a:ext cx="9721048" cy="5016758"/>
          </a:xfrm>
          <a:prstGeom prst="rect">
            <a:avLst/>
          </a:prstGeom>
          <a:noFill/>
        </p:spPr>
        <p:txBody>
          <a:bodyPr wrap="square">
            <a:spAutoFit/>
          </a:bodyPr>
          <a:lstStyle/>
          <a:p>
            <a:pPr algn="just" fontAlgn="base"/>
            <a:r>
              <a:rPr lang="en-US" sz="2000" b="0" i="0" dirty="0">
                <a:solidFill>
                  <a:srgbClr val="333333"/>
                </a:solidFill>
                <a:effectLst/>
                <a:latin typeface="Georgia" panose="02040502050405020303" pitchFamily="18" charset="0"/>
              </a:rPr>
              <a:t>       </a:t>
            </a:r>
            <a:r>
              <a:rPr lang="en-US" sz="2000" b="0" i="0" dirty="0">
                <a:solidFill>
                  <a:srgbClr val="333333"/>
                </a:solidFill>
                <a:effectLst/>
                <a:latin typeface="Century Gothic" panose="020B0502020202020204" pitchFamily="34" charset="0"/>
              </a:rPr>
              <a:t>A severe lack of food for a prolonged period — not enough calories of any sort to keep up with the body's energy needs — is starvation. The body's reserve resources are depleted. The result is substantial weight loss, wasting away of the body's tissues and eventually death.</a:t>
            </a:r>
          </a:p>
          <a:p>
            <a:pPr algn="just" fontAlgn="base"/>
            <a:endParaRPr lang="en-US" sz="2000" b="0" i="0" dirty="0">
              <a:solidFill>
                <a:srgbClr val="333333"/>
              </a:solidFill>
              <a:effectLst/>
              <a:latin typeface="Century Gothic" panose="020B0502020202020204" pitchFamily="34" charset="0"/>
            </a:endParaRPr>
          </a:p>
          <a:p>
            <a:pPr algn="just" fontAlgn="base"/>
            <a:r>
              <a:rPr lang="en-US" sz="2000" b="0" i="0" dirty="0">
                <a:solidFill>
                  <a:srgbClr val="333333"/>
                </a:solidFill>
                <a:effectLst/>
                <a:latin typeface="Century Gothic" panose="020B0502020202020204" pitchFamily="34" charset="0"/>
              </a:rPr>
              <a:t>       When faced with starvation, the body fights back. The first day without food is a lot like the overnight fast between dinner one night and breakfast the next morning. Energy levels are low but pick up with a morning meal.</a:t>
            </a:r>
          </a:p>
          <a:p>
            <a:pPr algn="just" fontAlgn="base"/>
            <a:endParaRPr lang="en-US" sz="2000" b="0" i="0" dirty="0">
              <a:solidFill>
                <a:srgbClr val="333333"/>
              </a:solidFill>
              <a:effectLst/>
              <a:latin typeface="Century Gothic" panose="020B0502020202020204" pitchFamily="34" charset="0"/>
            </a:endParaRPr>
          </a:p>
          <a:p>
            <a:pPr algn="just" fontAlgn="base"/>
            <a:r>
              <a:rPr lang="en-US" sz="2000" b="0" i="0" dirty="0">
                <a:solidFill>
                  <a:srgbClr val="333333"/>
                </a:solidFill>
                <a:effectLst/>
                <a:latin typeface="Century Gothic" panose="020B0502020202020204" pitchFamily="34" charset="0"/>
              </a:rPr>
              <a:t>            Within days, faced with nothing to eat, the body begins feeding on itself. "The body starts to consume energy stores — carbohydrates, fats and then the protein parts of tissue," says Maureen Gallagher, senior nutrition adviser to </a:t>
            </a:r>
            <a:r>
              <a:rPr lang="en-US" sz="2000" dirty="0">
                <a:solidFill>
                  <a:schemeClr val="bg2">
                    <a:lumMod val="10000"/>
                  </a:schemeClr>
                </a:solidFill>
                <a:latin typeface="Century Gothic" panose="020B0502020202020204" pitchFamily="34" charset="0"/>
              </a:rPr>
              <a:t>Action Against Hunger</a:t>
            </a:r>
            <a:r>
              <a:rPr lang="en-US" sz="2000" b="0" i="0" dirty="0">
                <a:solidFill>
                  <a:srgbClr val="333333"/>
                </a:solidFill>
                <a:effectLst/>
                <a:latin typeface="Century Gothic" panose="020B0502020202020204" pitchFamily="34" charset="0"/>
              </a:rPr>
              <a:t>, a network of international humanitarian organizations focused on eliminating hunger. Metabolism slows, the body cannot regulate its temperature, kidney function is impaired and the immune system weakens.</a:t>
            </a:r>
          </a:p>
        </p:txBody>
      </p:sp>
    </p:spTree>
    <p:extLst>
      <p:ext uri="{BB962C8B-B14F-4D97-AF65-F5344CB8AC3E}">
        <p14:creationId xmlns:p14="http://schemas.microsoft.com/office/powerpoint/2010/main" val="787358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A64CDB-29A8-FE18-0DAF-DBA192B5E79E}"/>
              </a:ext>
            </a:extLst>
          </p:cNvPr>
          <p:cNvSpPr>
            <a:spLocks noGrp="1"/>
          </p:cNvSpPr>
          <p:nvPr>
            <p:ph type="sldNum" sz="quarter" idx="12"/>
          </p:nvPr>
        </p:nvSpPr>
        <p:spPr/>
        <p:txBody>
          <a:bodyPr/>
          <a:lstStyle/>
          <a:p>
            <a:fld id="{2C18C1E5-FB55-42F5-BD6D-9CC153FCDBE6}" type="slidenum">
              <a:rPr lang="en-US" smtClean="0"/>
              <a:t>2</a:t>
            </a:fld>
            <a:endParaRPr lang="en-US" dirty="0"/>
          </a:p>
        </p:txBody>
      </p:sp>
      <p:sp>
        <p:nvSpPr>
          <p:cNvPr id="18" name="TextBox 17">
            <a:extLst>
              <a:ext uri="{FF2B5EF4-FFF2-40B4-BE49-F238E27FC236}">
                <a16:creationId xmlns:a16="http://schemas.microsoft.com/office/drawing/2014/main" id="{2327C091-D193-F318-8F3F-DB9A0B4E7C15}"/>
              </a:ext>
            </a:extLst>
          </p:cNvPr>
          <p:cNvSpPr txBox="1"/>
          <p:nvPr/>
        </p:nvSpPr>
        <p:spPr>
          <a:xfrm>
            <a:off x="574483" y="519648"/>
            <a:ext cx="6094674" cy="646331"/>
          </a:xfrm>
          <a:prstGeom prst="rect">
            <a:avLst/>
          </a:prstGeom>
          <a:noFill/>
        </p:spPr>
        <p:txBody>
          <a:bodyPr wrap="square">
            <a:spAutoFit/>
          </a:bodyPr>
          <a:lstStyle/>
          <a:p>
            <a:r>
              <a:rPr lang="en-IN" sz="3600" dirty="0">
                <a:solidFill>
                  <a:schemeClr val="accent1">
                    <a:lumMod val="50000"/>
                  </a:schemeClr>
                </a:solidFill>
              </a:rPr>
              <a:t>Table of content:</a:t>
            </a:r>
          </a:p>
        </p:txBody>
      </p:sp>
      <p:sp>
        <p:nvSpPr>
          <p:cNvPr id="21" name="TextBox 20">
            <a:extLst>
              <a:ext uri="{FF2B5EF4-FFF2-40B4-BE49-F238E27FC236}">
                <a16:creationId xmlns:a16="http://schemas.microsoft.com/office/drawing/2014/main" id="{CAC33F67-4671-E34F-7272-E49497C34765}"/>
              </a:ext>
            </a:extLst>
          </p:cNvPr>
          <p:cNvSpPr txBox="1"/>
          <p:nvPr/>
        </p:nvSpPr>
        <p:spPr>
          <a:xfrm>
            <a:off x="772356" y="2015231"/>
            <a:ext cx="7137647" cy="2954655"/>
          </a:xfrm>
          <a:prstGeom prst="rect">
            <a:avLst/>
          </a:prstGeom>
          <a:noFill/>
        </p:spPr>
        <p:txBody>
          <a:bodyPr wrap="square" rtlCol="0">
            <a:spAutoFit/>
          </a:bodyPr>
          <a:lstStyle/>
          <a:p>
            <a:pPr marL="285750" indent="-285750">
              <a:buFont typeface="Courier New" panose="02070309020205020404" pitchFamily="49" charset="0"/>
              <a:buChar char="o"/>
            </a:pPr>
            <a:r>
              <a:rPr lang="en-IN" sz="2400" dirty="0"/>
              <a:t>Food scarcity</a:t>
            </a:r>
          </a:p>
          <a:p>
            <a:pPr marL="285750" indent="-285750">
              <a:buFont typeface="Courier New" panose="02070309020205020404" pitchFamily="49" charset="0"/>
              <a:buChar char="o"/>
            </a:pPr>
            <a:r>
              <a:rPr lang="en-IN" sz="2400" dirty="0"/>
              <a:t>With-without food</a:t>
            </a:r>
          </a:p>
          <a:p>
            <a:pPr marL="285750" indent="-285750">
              <a:buFont typeface="Courier New" panose="02070309020205020404" pitchFamily="49" charset="0"/>
              <a:buChar char="o"/>
            </a:pPr>
            <a:r>
              <a:rPr lang="en-IN" sz="2400" dirty="0"/>
              <a:t>Healthy-unhealthy diet</a:t>
            </a:r>
          </a:p>
          <a:p>
            <a:pPr marL="285750" indent="-285750">
              <a:buFont typeface="Courier New" panose="02070309020205020404" pitchFamily="49" charset="0"/>
              <a:buChar char="o"/>
            </a:pPr>
            <a:r>
              <a:rPr lang="en-IN" sz="2400" dirty="0"/>
              <a:t>Sources of food --lack of food sources</a:t>
            </a:r>
          </a:p>
          <a:p>
            <a:pPr marL="285750" indent="-285750">
              <a:buFont typeface="Courier New" panose="02070309020205020404" pitchFamily="49" charset="0"/>
              <a:buChar char="o"/>
            </a:pPr>
            <a:r>
              <a:rPr lang="en-IN" sz="2400" dirty="0"/>
              <a:t>Water importance--pollution</a:t>
            </a:r>
          </a:p>
          <a:p>
            <a:pPr marL="285750" indent="-285750">
              <a:buFont typeface="Courier New" panose="02070309020205020404" pitchFamily="49" charset="0"/>
              <a:buChar char="o"/>
            </a:pPr>
            <a:r>
              <a:rPr lang="en-IN" sz="2400" dirty="0"/>
              <a:t>Air importance--pollution</a:t>
            </a:r>
          </a:p>
          <a:p>
            <a:pPr marL="285750" indent="-285750">
              <a:buFont typeface="Courier New" panose="02070309020205020404" pitchFamily="49" charset="0"/>
              <a:buChar char="o"/>
            </a:pPr>
            <a:r>
              <a:rPr lang="en-IN" sz="2400" dirty="0"/>
              <a:t>conclusion</a:t>
            </a:r>
          </a:p>
          <a:p>
            <a:pPr marL="285750" indent="-285750">
              <a:buFont typeface="Courier New" panose="02070309020205020404" pitchFamily="49" charset="0"/>
              <a:buChar char="o"/>
            </a:pPr>
            <a:endParaRPr lang="en-IN" dirty="0"/>
          </a:p>
        </p:txBody>
      </p:sp>
    </p:spTree>
    <p:extLst>
      <p:ext uri="{BB962C8B-B14F-4D97-AF65-F5344CB8AC3E}">
        <p14:creationId xmlns:p14="http://schemas.microsoft.com/office/powerpoint/2010/main" val="2432822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2B1A1C-BF2D-AA94-FBAB-EF67C5DE674D}"/>
              </a:ext>
            </a:extLst>
          </p:cNvPr>
          <p:cNvSpPr>
            <a:spLocks noGrp="1"/>
          </p:cNvSpPr>
          <p:nvPr>
            <p:ph type="sldNum" sz="quarter" idx="12"/>
          </p:nvPr>
        </p:nvSpPr>
        <p:spPr/>
        <p:txBody>
          <a:bodyPr/>
          <a:lstStyle/>
          <a:p>
            <a:fld id="{2C18C1E5-FB55-42F5-BD6D-9CC153FCDBE6}" type="slidenum">
              <a:rPr lang="en-US" smtClean="0"/>
              <a:pPr/>
              <a:t>20</a:t>
            </a:fld>
            <a:endParaRPr lang="en-US" dirty="0">
              <a:solidFill>
                <a:schemeClr val="bg1"/>
              </a:solidFill>
            </a:endParaRPr>
          </a:p>
        </p:txBody>
      </p:sp>
      <p:sp>
        <p:nvSpPr>
          <p:cNvPr id="8" name="TextBox 7">
            <a:extLst>
              <a:ext uri="{FF2B5EF4-FFF2-40B4-BE49-F238E27FC236}">
                <a16:creationId xmlns:a16="http://schemas.microsoft.com/office/drawing/2014/main" id="{C15B23A0-B9FA-8716-DC1C-5FA1D17DB63A}"/>
              </a:ext>
            </a:extLst>
          </p:cNvPr>
          <p:cNvSpPr txBox="1"/>
          <p:nvPr/>
        </p:nvSpPr>
        <p:spPr>
          <a:xfrm>
            <a:off x="733887" y="814033"/>
            <a:ext cx="10724225" cy="1938992"/>
          </a:xfrm>
          <a:prstGeom prst="rect">
            <a:avLst/>
          </a:prstGeom>
          <a:noFill/>
        </p:spPr>
        <p:txBody>
          <a:bodyPr wrap="square">
            <a:spAutoFit/>
          </a:bodyPr>
          <a:lstStyle/>
          <a:p>
            <a:pPr algn="just" fontAlgn="base"/>
            <a:r>
              <a:rPr lang="en-US" sz="2400" b="0" i="0" dirty="0">
                <a:solidFill>
                  <a:srgbClr val="333333"/>
                </a:solidFill>
                <a:effectLst/>
                <a:latin typeface="Georgia" panose="02040502050405020303" pitchFamily="18" charset="0"/>
              </a:rPr>
              <a:t>   </a:t>
            </a:r>
            <a:r>
              <a:rPr lang="en-US" sz="2400" b="0" i="0" dirty="0">
                <a:solidFill>
                  <a:srgbClr val="333333"/>
                </a:solidFill>
                <a:effectLst/>
                <a:latin typeface="Century Gothic" panose="020B0502020202020204" pitchFamily="34" charset="0"/>
              </a:rPr>
              <a:t>When the body uses its reserves to provide basic energy needs, it can no longer supply necessary nutrients to vital organs and tissues. The heart, lungs, ovaries and testes shrink. Muscles shrink and people feel weak. Body temperature drops and people can feel chilled. People can become irritable, and it becomes difficult to concentrate.</a:t>
            </a:r>
          </a:p>
        </p:txBody>
      </p:sp>
      <p:pic>
        <p:nvPicPr>
          <p:cNvPr id="1026" name="Picture 2" descr="Children face the dearth of food scarcity in Afghanistan as famine daunts  the country">
            <a:extLst>
              <a:ext uri="{FF2B5EF4-FFF2-40B4-BE49-F238E27FC236}">
                <a16:creationId xmlns:a16="http://schemas.microsoft.com/office/drawing/2014/main" id="{77F9BA47-7CE2-E847-C11F-587ED4D3C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887" y="3141906"/>
            <a:ext cx="4239088" cy="2824292"/>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95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E2B2623-D74A-1768-B6F6-641E61F8BB61}"/>
              </a:ext>
            </a:extLst>
          </p:cNvPr>
          <p:cNvSpPr>
            <a:spLocks noGrp="1"/>
          </p:cNvSpPr>
          <p:nvPr>
            <p:ph type="sldNum" sz="quarter" idx="12"/>
          </p:nvPr>
        </p:nvSpPr>
        <p:spPr/>
        <p:txBody>
          <a:bodyPr/>
          <a:lstStyle/>
          <a:p>
            <a:fld id="{2C18C1E5-FB55-42F5-BD6D-9CC153FCDBE6}" type="slidenum">
              <a:rPr lang="en-US" smtClean="0"/>
              <a:pPr/>
              <a:t>21</a:t>
            </a:fld>
            <a:endParaRPr lang="en-US" dirty="0">
              <a:solidFill>
                <a:schemeClr val="bg1"/>
              </a:solidFill>
            </a:endParaRPr>
          </a:p>
        </p:txBody>
      </p:sp>
      <p:sp>
        <p:nvSpPr>
          <p:cNvPr id="7" name="TextBox 6">
            <a:extLst>
              <a:ext uri="{FF2B5EF4-FFF2-40B4-BE49-F238E27FC236}">
                <a16:creationId xmlns:a16="http://schemas.microsoft.com/office/drawing/2014/main" id="{5975D36F-D99A-507A-BBFA-D3D8C9FEB44F}"/>
              </a:ext>
            </a:extLst>
          </p:cNvPr>
          <p:cNvSpPr txBox="1"/>
          <p:nvPr/>
        </p:nvSpPr>
        <p:spPr>
          <a:xfrm>
            <a:off x="435006" y="550416"/>
            <a:ext cx="4935984" cy="923330"/>
          </a:xfrm>
          <a:prstGeom prst="rect">
            <a:avLst/>
          </a:prstGeom>
          <a:noFill/>
        </p:spPr>
        <p:txBody>
          <a:bodyPr wrap="square" rtlCol="0">
            <a:spAutoFit/>
          </a:bodyPr>
          <a:lstStyle/>
          <a:p>
            <a:r>
              <a:rPr lang="en-US" sz="5400" dirty="0">
                <a:solidFill>
                  <a:schemeClr val="accent1">
                    <a:lumMod val="75000"/>
                  </a:schemeClr>
                </a:solidFill>
              </a:rPr>
              <a:t>AQUA---VALUE</a:t>
            </a:r>
            <a:endParaRPr lang="en-IN" sz="5400" dirty="0">
              <a:solidFill>
                <a:schemeClr val="accent1">
                  <a:lumMod val="75000"/>
                </a:schemeClr>
              </a:solidFill>
            </a:endParaRPr>
          </a:p>
        </p:txBody>
      </p:sp>
      <p:sp>
        <p:nvSpPr>
          <p:cNvPr id="9" name="TextBox 8">
            <a:extLst>
              <a:ext uri="{FF2B5EF4-FFF2-40B4-BE49-F238E27FC236}">
                <a16:creationId xmlns:a16="http://schemas.microsoft.com/office/drawing/2014/main" id="{87D08102-244F-F99B-6935-204F33AD468C}"/>
              </a:ext>
            </a:extLst>
          </p:cNvPr>
          <p:cNvSpPr txBox="1"/>
          <p:nvPr/>
        </p:nvSpPr>
        <p:spPr>
          <a:xfrm>
            <a:off x="534701" y="2336492"/>
            <a:ext cx="10813003" cy="4201150"/>
          </a:xfrm>
          <a:prstGeom prst="rect">
            <a:avLst/>
          </a:prstGeom>
          <a:noFill/>
        </p:spPr>
        <p:txBody>
          <a:bodyPr wrap="square">
            <a:spAutoFit/>
          </a:bodyPr>
          <a:lstStyle/>
          <a:p>
            <a:pPr algn="just"/>
            <a:r>
              <a:rPr lang="en-US" sz="2500" b="0" i="0" dirty="0">
                <a:solidFill>
                  <a:schemeClr val="bg2">
                    <a:lumMod val="10000"/>
                  </a:schemeClr>
                </a:solidFill>
                <a:effectLst/>
                <a:latin typeface="Century Gothic" panose="020B0502020202020204" pitchFamily="34" charset="0"/>
              </a:rPr>
              <a:t>All plants and animals need water to survive. There can be no life on earth without water. </a:t>
            </a:r>
          </a:p>
          <a:p>
            <a:pPr algn="just"/>
            <a:endParaRPr lang="en-US" sz="2500" b="0" i="0" dirty="0">
              <a:solidFill>
                <a:schemeClr val="bg2">
                  <a:lumMod val="10000"/>
                </a:schemeClr>
              </a:solidFill>
              <a:effectLst/>
              <a:latin typeface="Century Gothic" panose="020B0502020202020204" pitchFamily="34" charset="0"/>
            </a:endParaRPr>
          </a:p>
          <a:p>
            <a:pPr marL="342900" indent="-342900" algn="just">
              <a:buFont typeface="Arial" panose="020B0604020202020204" pitchFamily="34" charset="0"/>
              <a:buChar char="•"/>
            </a:pPr>
            <a:r>
              <a:rPr lang="en-US" sz="2400" b="0" i="0" dirty="0">
                <a:solidFill>
                  <a:schemeClr val="tx1">
                    <a:lumMod val="95000"/>
                    <a:lumOff val="5000"/>
                  </a:schemeClr>
                </a:solidFill>
                <a:effectLst/>
                <a:latin typeface="Century Gothic" panose="020B0502020202020204" pitchFamily="34" charset="0"/>
              </a:rPr>
              <a:t>Why is water so important? Because 60 percent of our body weight is made up of water. Our bodies use water in all the cells, organs, and tissues, to help regulate body temperature and maintain other bodily functions. </a:t>
            </a:r>
          </a:p>
          <a:p>
            <a:pPr algn="just"/>
            <a:endParaRPr lang="en-US" sz="2400" b="0" i="0" dirty="0">
              <a:solidFill>
                <a:schemeClr val="tx1">
                  <a:lumMod val="95000"/>
                  <a:lumOff val="5000"/>
                </a:schemeClr>
              </a:solidFill>
              <a:effectLst/>
              <a:latin typeface="Century Gothic" panose="020B0502020202020204" pitchFamily="34" charset="0"/>
            </a:endParaRPr>
          </a:p>
          <a:p>
            <a:pPr marL="342900" indent="-342900" algn="just">
              <a:buFont typeface="Arial" panose="020B0604020202020204" pitchFamily="34" charset="0"/>
              <a:buChar char="•"/>
            </a:pPr>
            <a:r>
              <a:rPr lang="en-US" sz="2400" b="0" i="0" dirty="0">
                <a:solidFill>
                  <a:schemeClr val="tx1">
                    <a:lumMod val="95000"/>
                    <a:lumOff val="5000"/>
                  </a:schemeClr>
                </a:solidFill>
                <a:effectLst/>
                <a:latin typeface="Century Gothic" panose="020B0502020202020204" pitchFamily="34" charset="0"/>
              </a:rPr>
              <a:t>Because our bodies lose water through breathing, sweating, and digestion, it's crucial to rehydrate and replace water by drinking fluids and eating foods that contain water.</a:t>
            </a:r>
            <a:endParaRPr lang="en-IN" sz="2400" dirty="0">
              <a:solidFill>
                <a:schemeClr val="tx1">
                  <a:lumMod val="95000"/>
                  <a:lumOff val="5000"/>
                </a:schemeClr>
              </a:solidFill>
              <a:latin typeface="Century Gothic" panose="020B0502020202020204" pitchFamily="34" charset="0"/>
            </a:endParaRPr>
          </a:p>
        </p:txBody>
      </p:sp>
    </p:spTree>
    <p:extLst>
      <p:ext uri="{BB962C8B-B14F-4D97-AF65-F5344CB8AC3E}">
        <p14:creationId xmlns:p14="http://schemas.microsoft.com/office/powerpoint/2010/main" val="3285855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65E14C-E2D0-CDC0-053B-96FE6496F2D8}"/>
              </a:ext>
            </a:extLst>
          </p:cNvPr>
          <p:cNvSpPr>
            <a:spLocks noGrp="1"/>
          </p:cNvSpPr>
          <p:nvPr>
            <p:ph type="sldNum" sz="quarter" idx="12"/>
          </p:nvPr>
        </p:nvSpPr>
        <p:spPr/>
        <p:txBody>
          <a:bodyPr/>
          <a:lstStyle/>
          <a:p>
            <a:fld id="{2C18C1E5-FB55-42F5-BD6D-9CC153FCDBE6}" type="slidenum">
              <a:rPr lang="en-US" smtClean="0"/>
              <a:pPr/>
              <a:t>22</a:t>
            </a:fld>
            <a:endParaRPr lang="en-US" dirty="0">
              <a:solidFill>
                <a:schemeClr val="bg1"/>
              </a:solidFill>
            </a:endParaRPr>
          </a:p>
        </p:txBody>
      </p:sp>
      <p:sp>
        <p:nvSpPr>
          <p:cNvPr id="7" name="TextBox 6">
            <a:extLst>
              <a:ext uri="{FF2B5EF4-FFF2-40B4-BE49-F238E27FC236}">
                <a16:creationId xmlns:a16="http://schemas.microsoft.com/office/drawing/2014/main" id="{C7F91D44-0AA4-9027-0822-22D7259F7CC4}"/>
              </a:ext>
            </a:extLst>
          </p:cNvPr>
          <p:cNvSpPr txBox="1"/>
          <p:nvPr/>
        </p:nvSpPr>
        <p:spPr>
          <a:xfrm>
            <a:off x="452761" y="372863"/>
            <a:ext cx="5291091" cy="769441"/>
          </a:xfrm>
          <a:prstGeom prst="rect">
            <a:avLst/>
          </a:prstGeom>
          <a:noFill/>
        </p:spPr>
        <p:txBody>
          <a:bodyPr wrap="square" rtlCol="0">
            <a:spAutoFit/>
          </a:bodyPr>
          <a:lstStyle/>
          <a:p>
            <a:r>
              <a:rPr lang="en-US" sz="4400" dirty="0">
                <a:solidFill>
                  <a:schemeClr val="accent1">
                    <a:lumMod val="75000"/>
                  </a:schemeClr>
                </a:solidFill>
              </a:rPr>
              <a:t>AQUA---POLLUTION</a:t>
            </a:r>
            <a:endParaRPr lang="en-IN" sz="4400" dirty="0">
              <a:solidFill>
                <a:schemeClr val="accent1">
                  <a:lumMod val="75000"/>
                </a:schemeClr>
              </a:solidFill>
            </a:endParaRPr>
          </a:p>
        </p:txBody>
      </p:sp>
      <p:sp>
        <p:nvSpPr>
          <p:cNvPr id="9" name="TextBox 8">
            <a:extLst>
              <a:ext uri="{FF2B5EF4-FFF2-40B4-BE49-F238E27FC236}">
                <a16:creationId xmlns:a16="http://schemas.microsoft.com/office/drawing/2014/main" id="{9709EE25-0445-99C9-037E-8EC7C1DA309E}"/>
              </a:ext>
            </a:extLst>
          </p:cNvPr>
          <p:cNvSpPr txBox="1"/>
          <p:nvPr/>
        </p:nvSpPr>
        <p:spPr>
          <a:xfrm>
            <a:off x="919297" y="1878577"/>
            <a:ext cx="10353405" cy="1938992"/>
          </a:xfrm>
          <a:prstGeom prst="rect">
            <a:avLst/>
          </a:prstGeom>
          <a:noFill/>
        </p:spPr>
        <p:txBody>
          <a:bodyPr wrap="square">
            <a:spAutoFit/>
          </a:bodyPr>
          <a:lstStyle/>
          <a:p>
            <a:pPr marL="342900" indent="-342900" algn="just">
              <a:buFont typeface="Arial" panose="020B0604020202020204" pitchFamily="34" charset="0"/>
              <a:buChar char="•"/>
            </a:pPr>
            <a:r>
              <a:rPr lang="en-US" sz="2000" b="1" i="0" dirty="0">
                <a:solidFill>
                  <a:schemeClr val="bg2">
                    <a:lumMod val="10000"/>
                  </a:schemeClr>
                </a:solidFill>
                <a:effectLst/>
                <a:latin typeface="Century Gothic" panose="020B0502020202020204" pitchFamily="34" charset="0"/>
              </a:rPr>
              <a:t>Water pollution</a:t>
            </a:r>
            <a:r>
              <a:rPr lang="en-US" sz="2000" b="0" i="0" dirty="0">
                <a:solidFill>
                  <a:schemeClr val="bg2">
                    <a:lumMod val="10000"/>
                  </a:schemeClr>
                </a:solidFill>
                <a:effectLst/>
                <a:latin typeface="Century Gothic" panose="020B0502020202020204" pitchFamily="34" charset="0"/>
              </a:rPr>
              <a:t> is the contamination of water sources by substances which make the water unusable for drinking, cooking, cleaning, swimming, and other activities. </a:t>
            </a:r>
          </a:p>
          <a:p>
            <a:pPr algn="just"/>
            <a:endParaRPr lang="en-US" sz="2000" b="0" i="0" dirty="0">
              <a:solidFill>
                <a:schemeClr val="bg2">
                  <a:lumMod val="10000"/>
                </a:schemeClr>
              </a:solidFill>
              <a:effectLst/>
              <a:latin typeface="Century Gothic" panose="020B0502020202020204" pitchFamily="34" charset="0"/>
            </a:endParaRPr>
          </a:p>
          <a:p>
            <a:pPr marL="342900" indent="-342900" algn="just">
              <a:buFont typeface="Arial" panose="020B0604020202020204" pitchFamily="34" charset="0"/>
              <a:buChar char="•"/>
            </a:pPr>
            <a:r>
              <a:rPr lang="en-US" sz="2000" b="0" i="0" dirty="0">
                <a:solidFill>
                  <a:schemeClr val="bg2">
                    <a:lumMod val="10000"/>
                  </a:schemeClr>
                </a:solidFill>
                <a:effectLst/>
                <a:latin typeface="Century Gothic" panose="020B0502020202020204" pitchFamily="34" charset="0"/>
              </a:rPr>
              <a:t>Pollutants include chemicals, trash, bacteria, and parasites. All forms of pollution eventually make their way to water</a:t>
            </a:r>
            <a:r>
              <a:rPr lang="en-US" b="0" i="0" dirty="0">
                <a:solidFill>
                  <a:schemeClr val="bg2">
                    <a:lumMod val="10000"/>
                  </a:schemeClr>
                </a:solidFill>
                <a:effectLst/>
                <a:latin typeface="Century Gothic" panose="020B0502020202020204" pitchFamily="34" charset="0"/>
              </a:rPr>
              <a:t>. </a:t>
            </a:r>
            <a:endParaRPr lang="en-IN" dirty="0">
              <a:solidFill>
                <a:schemeClr val="bg2">
                  <a:lumMod val="10000"/>
                </a:schemeClr>
              </a:solidFill>
              <a:latin typeface="Century Gothic" panose="020B0502020202020204" pitchFamily="34" charset="0"/>
            </a:endParaRPr>
          </a:p>
        </p:txBody>
      </p:sp>
      <p:sp>
        <p:nvSpPr>
          <p:cNvPr id="11" name="TextBox 10">
            <a:extLst>
              <a:ext uri="{FF2B5EF4-FFF2-40B4-BE49-F238E27FC236}">
                <a16:creationId xmlns:a16="http://schemas.microsoft.com/office/drawing/2014/main" id="{CE8CFEDD-4901-1929-6B0F-852A53E38749}"/>
              </a:ext>
            </a:extLst>
          </p:cNvPr>
          <p:cNvSpPr txBox="1"/>
          <p:nvPr/>
        </p:nvSpPr>
        <p:spPr>
          <a:xfrm>
            <a:off x="919297" y="3952319"/>
            <a:ext cx="4824555" cy="2585323"/>
          </a:xfrm>
          <a:prstGeom prst="rect">
            <a:avLst/>
          </a:prstGeom>
          <a:noFill/>
        </p:spPr>
        <p:txBody>
          <a:bodyPr wrap="square">
            <a:spAutoFit/>
          </a:bodyPr>
          <a:lstStyle/>
          <a:p>
            <a:pPr algn="l"/>
            <a:r>
              <a:rPr lang="en-US" sz="2800" b="0" i="0" u="sng" dirty="0">
                <a:solidFill>
                  <a:schemeClr val="accent1">
                    <a:lumMod val="75000"/>
                  </a:schemeClr>
                </a:solidFill>
                <a:effectLst/>
              </a:rPr>
              <a:t>Sources Of Water Pollution</a:t>
            </a:r>
          </a:p>
          <a:p>
            <a:pPr algn="l"/>
            <a:endParaRPr lang="en-US" sz="2400" b="0" i="0" dirty="0">
              <a:solidFill>
                <a:schemeClr val="accent1">
                  <a:lumMod val="75000"/>
                </a:schemeClr>
              </a:solidFill>
              <a:effectLst/>
            </a:endParaRPr>
          </a:p>
          <a:p>
            <a:pPr algn="l">
              <a:buFont typeface="Arial" panose="020B0604020202020204" pitchFamily="34" charset="0"/>
              <a:buChar char="•"/>
            </a:pPr>
            <a:r>
              <a:rPr lang="en-US" sz="2200" b="0" i="0" dirty="0">
                <a:solidFill>
                  <a:srgbClr val="333333"/>
                </a:solidFill>
                <a:effectLst/>
              </a:rPr>
              <a:t> Urbanization.</a:t>
            </a:r>
          </a:p>
          <a:p>
            <a:pPr algn="l">
              <a:buFont typeface="Arial" panose="020B0604020202020204" pitchFamily="34" charset="0"/>
              <a:buChar char="•"/>
            </a:pPr>
            <a:r>
              <a:rPr lang="en-US" sz="2200" b="0" i="0" dirty="0">
                <a:solidFill>
                  <a:srgbClr val="333333"/>
                </a:solidFill>
                <a:effectLst/>
              </a:rPr>
              <a:t> Deforestation.</a:t>
            </a:r>
          </a:p>
          <a:p>
            <a:pPr algn="l">
              <a:buFont typeface="Arial" panose="020B0604020202020204" pitchFamily="34" charset="0"/>
              <a:buChar char="•"/>
            </a:pPr>
            <a:r>
              <a:rPr lang="en-US" sz="2200" b="0" i="0" dirty="0">
                <a:solidFill>
                  <a:srgbClr val="333333"/>
                </a:solidFill>
                <a:effectLst/>
              </a:rPr>
              <a:t> Industrial effluents.</a:t>
            </a:r>
          </a:p>
          <a:p>
            <a:pPr algn="l">
              <a:buFont typeface="Arial" panose="020B0604020202020204" pitchFamily="34" charset="0"/>
              <a:buChar char="•"/>
            </a:pPr>
            <a:r>
              <a:rPr lang="en-US" sz="2200" b="0" i="0" dirty="0">
                <a:solidFill>
                  <a:srgbClr val="333333"/>
                </a:solidFill>
                <a:effectLst/>
              </a:rPr>
              <a:t> Social and Religious Practices.</a:t>
            </a:r>
          </a:p>
          <a:p>
            <a:pPr algn="l">
              <a:buFont typeface="Arial" panose="020B0604020202020204" pitchFamily="34" charset="0"/>
              <a:buChar char="•"/>
            </a:pPr>
            <a:r>
              <a:rPr lang="en-US" sz="2200" b="0" i="0" dirty="0">
                <a:solidFill>
                  <a:srgbClr val="333333"/>
                </a:solidFill>
                <a:effectLst/>
              </a:rPr>
              <a:t> Use of Detergents and Fertilizers</a:t>
            </a:r>
          </a:p>
        </p:txBody>
      </p:sp>
      <p:pic>
        <p:nvPicPr>
          <p:cNvPr id="2052" name="Picture 4" descr="Solutions to water pollution: how to improve water quality?">
            <a:extLst>
              <a:ext uri="{FF2B5EF4-FFF2-40B4-BE49-F238E27FC236}">
                <a16:creationId xmlns:a16="http://schemas.microsoft.com/office/drawing/2014/main" id="{78D28B5E-25B6-D91A-2A22-459B780C9EF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367330" y="3952318"/>
            <a:ext cx="4980374" cy="258532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17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40650C-D8FD-AB02-EC19-0A2A4E8FC6C5}"/>
              </a:ext>
            </a:extLst>
          </p:cNvPr>
          <p:cNvSpPr>
            <a:spLocks noGrp="1"/>
          </p:cNvSpPr>
          <p:nvPr>
            <p:ph type="sldNum" sz="quarter" idx="12"/>
          </p:nvPr>
        </p:nvSpPr>
        <p:spPr/>
        <p:txBody>
          <a:bodyPr/>
          <a:lstStyle/>
          <a:p>
            <a:fld id="{2C18C1E5-FB55-42F5-BD6D-9CC153FCDBE6}" type="slidenum">
              <a:rPr lang="en-US" smtClean="0"/>
              <a:pPr/>
              <a:t>23</a:t>
            </a:fld>
            <a:endParaRPr lang="en-US" dirty="0">
              <a:solidFill>
                <a:schemeClr val="bg1"/>
              </a:solidFill>
            </a:endParaRPr>
          </a:p>
        </p:txBody>
      </p:sp>
      <p:sp>
        <p:nvSpPr>
          <p:cNvPr id="7" name="TextBox 6">
            <a:extLst>
              <a:ext uri="{FF2B5EF4-FFF2-40B4-BE49-F238E27FC236}">
                <a16:creationId xmlns:a16="http://schemas.microsoft.com/office/drawing/2014/main" id="{E037ADEF-6B56-387D-DF5A-DAD1148A6B77}"/>
              </a:ext>
            </a:extLst>
          </p:cNvPr>
          <p:cNvSpPr txBox="1"/>
          <p:nvPr/>
        </p:nvSpPr>
        <p:spPr>
          <a:xfrm>
            <a:off x="1029810" y="683581"/>
            <a:ext cx="3852908" cy="646331"/>
          </a:xfrm>
          <a:prstGeom prst="rect">
            <a:avLst/>
          </a:prstGeom>
          <a:solidFill>
            <a:schemeClr val="bg1"/>
          </a:solidFill>
        </p:spPr>
        <p:txBody>
          <a:bodyPr wrap="square" rtlCol="0">
            <a:spAutoFit/>
          </a:bodyPr>
          <a:lstStyle/>
          <a:p>
            <a:r>
              <a:rPr lang="en-US" sz="3600" dirty="0">
                <a:solidFill>
                  <a:schemeClr val="accent1">
                    <a:lumMod val="75000"/>
                  </a:schemeClr>
                </a:solidFill>
              </a:rPr>
              <a:t>WHAT WITHOUT AIR…????</a:t>
            </a:r>
            <a:endParaRPr lang="en-IN" sz="3600" dirty="0">
              <a:solidFill>
                <a:schemeClr val="accent1">
                  <a:lumMod val="75000"/>
                </a:schemeClr>
              </a:solidFill>
            </a:endParaRPr>
          </a:p>
        </p:txBody>
      </p:sp>
      <p:sp>
        <p:nvSpPr>
          <p:cNvPr id="9" name="TextBox 8">
            <a:extLst>
              <a:ext uri="{FF2B5EF4-FFF2-40B4-BE49-F238E27FC236}">
                <a16:creationId xmlns:a16="http://schemas.microsoft.com/office/drawing/2014/main" id="{454780F5-30E5-6FEE-9A5B-A837F370015C}"/>
              </a:ext>
            </a:extLst>
          </p:cNvPr>
          <p:cNvSpPr txBox="1"/>
          <p:nvPr/>
        </p:nvSpPr>
        <p:spPr>
          <a:xfrm>
            <a:off x="1029810" y="2359595"/>
            <a:ext cx="10024742" cy="2246769"/>
          </a:xfrm>
          <a:prstGeom prst="rect">
            <a:avLst/>
          </a:prstGeom>
          <a:noFill/>
        </p:spPr>
        <p:txBody>
          <a:bodyPr wrap="square">
            <a:spAutoFit/>
          </a:bodyPr>
          <a:lstStyle/>
          <a:p>
            <a:pPr algn="just"/>
            <a:r>
              <a:rPr lang="en-US" sz="2800" b="0" i="0" dirty="0">
                <a:solidFill>
                  <a:srgbClr val="333333"/>
                </a:solidFill>
                <a:effectLst/>
                <a:latin typeface="Century Gothic" panose="020B0502020202020204" pitchFamily="34" charset="0"/>
              </a:rPr>
              <a:t>We all need </a:t>
            </a:r>
            <a:r>
              <a:rPr lang="en-US" sz="2800" dirty="0">
                <a:solidFill>
                  <a:schemeClr val="bg2">
                    <a:lumMod val="10000"/>
                  </a:schemeClr>
                </a:solidFill>
                <a:latin typeface="Century Gothic" panose="020B0502020202020204" pitchFamily="34" charset="0"/>
              </a:rPr>
              <a:t>oxygen for respiration</a:t>
            </a:r>
            <a:r>
              <a:rPr lang="en-US" sz="2800" b="0" i="0" dirty="0">
                <a:solidFill>
                  <a:schemeClr val="bg2">
                    <a:lumMod val="10000"/>
                  </a:schemeClr>
                </a:solidFill>
                <a:effectLst/>
                <a:latin typeface="Century Gothic" panose="020B0502020202020204" pitchFamily="34" charset="0"/>
              </a:rPr>
              <a:t>. </a:t>
            </a:r>
            <a:r>
              <a:rPr lang="en-US" sz="2800" b="0" i="0" dirty="0">
                <a:solidFill>
                  <a:srgbClr val="333333"/>
                </a:solidFill>
                <a:effectLst/>
                <a:latin typeface="Century Gothic" panose="020B0502020202020204" pitchFamily="34" charset="0"/>
              </a:rPr>
              <a:t>The animals that live both on land and even the aquatic animals need oxygen to exist otherwise they would all perish. Air is the fundamental building block, apart from which life itself would not exist.</a:t>
            </a:r>
            <a:endParaRPr lang="en-IN" sz="2800" dirty="0">
              <a:latin typeface="Century Gothic" panose="020B0502020202020204" pitchFamily="34" charset="0"/>
            </a:endParaRPr>
          </a:p>
        </p:txBody>
      </p:sp>
      <p:sp>
        <p:nvSpPr>
          <p:cNvPr id="11" name="AutoShape 10" descr="Air pollution">
            <a:extLst>
              <a:ext uri="{FF2B5EF4-FFF2-40B4-BE49-F238E27FC236}">
                <a16:creationId xmlns:a16="http://schemas.microsoft.com/office/drawing/2014/main" id="{D81FA044-0F6C-05DD-ADAE-EA87225C716C}"/>
              </a:ext>
            </a:extLst>
          </p:cNvPr>
          <p:cNvSpPr>
            <a:spLocks noChangeAspect="1" noChangeArrowheads="1"/>
          </p:cNvSpPr>
          <p:nvPr/>
        </p:nvSpPr>
        <p:spPr bwMode="auto">
          <a:xfrm>
            <a:off x="5943600" y="3276600"/>
            <a:ext cx="1126724" cy="11267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12" descr="Air pollution">
            <a:extLst>
              <a:ext uri="{FF2B5EF4-FFF2-40B4-BE49-F238E27FC236}">
                <a16:creationId xmlns:a16="http://schemas.microsoft.com/office/drawing/2014/main" id="{FDA54E9A-A8C4-E89E-9FFA-42B8A3598F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14" descr="Air pollution">
            <a:extLst>
              <a:ext uri="{FF2B5EF4-FFF2-40B4-BE49-F238E27FC236}">
                <a16:creationId xmlns:a16="http://schemas.microsoft.com/office/drawing/2014/main" id="{A1AB3D1F-887C-8388-DE9A-41C35BE8F59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644915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D02B49F-6BFF-A9FA-D42A-5D7B8AB1D591}"/>
              </a:ext>
            </a:extLst>
          </p:cNvPr>
          <p:cNvSpPr>
            <a:spLocks noGrp="1"/>
          </p:cNvSpPr>
          <p:nvPr>
            <p:ph type="sldNum" sz="quarter" idx="12"/>
          </p:nvPr>
        </p:nvSpPr>
        <p:spPr/>
        <p:txBody>
          <a:bodyPr/>
          <a:lstStyle/>
          <a:p>
            <a:fld id="{2C18C1E5-FB55-42F5-BD6D-9CC153FCDBE6}" type="slidenum">
              <a:rPr lang="en-US" smtClean="0"/>
              <a:pPr/>
              <a:t>24</a:t>
            </a:fld>
            <a:endParaRPr lang="en-US" dirty="0">
              <a:solidFill>
                <a:schemeClr val="bg1"/>
              </a:solidFill>
            </a:endParaRPr>
          </a:p>
        </p:txBody>
      </p:sp>
      <p:sp>
        <p:nvSpPr>
          <p:cNvPr id="7" name="AutoShape 2" descr="Air pollution">
            <a:extLst>
              <a:ext uri="{FF2B5EF4-FFF2-40B4-BE49-F238E27FC236}">
                <a16:creationId xmlns:a16="http://schemas.microsoft.com/office/drawing/2014/main" id="{D45B23DD-AE6E-D546-90BD-F2A151A3527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056BD4E8-8397-9597-7E2A-AC02E07DC563}"/>
              </a:ext>
            </a:extLst>
          </p:cNvPr>
          <p:cNvPicPr>
            <a:picLocks noChangeAspect="1"/>
          </p:cNvPicPr>
          <p:nvPr/>
        </p:nvPicPr>
        <p:blipFill>
          <a:blip r:embed="rId2"/>
          <a:stretch>
            <a:fillRect/>
          </a:stretch>
        </p:blipFill>
        <p:spPr>
          <a:xfrm>
            <a:off x="865573" y="910324"/>
            <a:ext cx="10156054" cy="5444756"/>
          </a:xfrm>
          <a:prstGeom prst="rect">
            <a:avLst/>
          </a:prstGeom>
          <a:effectLst>
            <a:softEdge rad="63500"/>
          </a:effectLst>
        </p:spPr>
      </p:pic>
    </p:spTree>
    <p:extLst>
      <p:ext uri="{BB962C8B-B14F-4D97-AF65-F5344CB8AC3E}">
        <p14:creationId xmlns:p14="http://schemas.microsoft.com/office/powerpoint/2010/main" val="717854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88319A-B111-975A-F9D3-27ECD12C04F6}"/>
              </a:ext>
            </a:extLst>
          </p:cNvPr>
          <p:cNvSpPr>
            <a:spLocks noGrp="1"/>
          </p:cNvSpPr>
          <p:nvPr>
            <p:ph type="sldNum" sz="quarter" idx="12"/>
          </p:nvPr>
        </p:nvSpPr>
        <p:spPr/>
        <p:txBody>
          <a:bodyPr/>
          <a:lstStyle/>
          <a:p>
            <a:fld id="{2C18C1E5-FB55-42F5-BD6D-9CC153FCDBE6}" type="slidenum">
              <a:rPr lang="en-US" smtClean="0"/>
              <a:pPr/>
              <a:t>25</a:t>
            </a:fld>
            <a:endParaRPr lang="en-US" dirty="0">
              <a:solidFill>
                <a:schemeClr val="bg1"/>
              </a:solidFill>
            </a:endParaRPr>
          </a:p>
        </p:txBody>
      </p:sp>
      <p:sp>
        <p:nvSpPr>
          <p:cNvPr id="8" name="TextBox 7">
            <a:extLst>
              <a:ext uri="{FF2B5EF4-FFF2-40B4-BE49-F238E27FC236}">
                <a16:creationId xmlns:a16="http://schemas.microsoft.com/office/drawing/2014/main" id="{8887DF81-56F5-3EF9-8C72-04AF51003543}"/>
              </a:ext>
            </a:extLst>
          </p:cNvPr>
          <p:cNvSpPr txBox="1"/>
          <p:nvPr/>
        </p:nvSpPr>
        <p:spPr>
          <a:xfrm>
            <a:off x="971423" y="597554"/>
            <a:ext cx="10376281" cy="5940088"/>
          </a:xfrm>
          <a:prstGeom prst="rect">
            <a:avLst/>
          </a:prstGeom>
          <a:noFill/>
        </p:spPr>
        <p:txBody>
          <a:bodyPr wrap="square">
            <a:spAutoFit/>
          </a:bodyPr>
          <a:lstStyle/>
          <a:p>
            <a:pPr algn="just"/>
            <a:r>
              <a:rPr lang="en-US" sz="2400" b="0" i="0" dirty="0">
                <a:solidFill>
                  <a:srgbClr val="333333"/>
                </a:solidFill>
                <a:effectLst/>
                <a:latin typeface="Century Gothic" panose="020B0502020202020204" pitchFamily="34" charset="0"/>
              </a:rPr>
              <a:t>We use oxygen all the time but it is still not exhausted because trees return this oxygen to the atmosphere during the process of photosynthesis.</a:t>
            </a:r>
          </a:p>
          <a:p>
            <a:pPr algn="just"/>
            <a:endParaRPr lang="en-US" sz="2200" b="0" i="0" dirty="0">
              <a:solidFill>
                <a:srgbClr val="333333"/>
              </a:solidFill>
              <a:effectLst/>
              <a:latin typeface="Century Gothic" panose="020B0502020202020204" pitchFamily="34" charset="0"/>
            </a:endParaRPr>
          </a:p>
          <a:p>
            <a:pPr marL="342900" indent="-342900" algn="just">
              <a:buFont typeface="Arial" panose="020B0604020202020204" pitchFamily="34" charset="0"/>
              <a:buChar char="•"/>
            </a:pPr>
            <a:r>
              <a:rPr lang="en-US" sz="2200" b="0" i="0" dirty="0">
                <a:solidFill>
                  <a:srgbClr val="333333"/>
                </a:solidFill>
                <a:effectLst/>
                <a:latin typeface="Century Gothic" panose="020B0502020202020204" pitchFamily="34" charset="0"/>
              </a:rPr>
              <a:t> Plants also consume oxygen but their consumption is very less than compared to their production. Hence, the net effect is that they add oxygen to the atmosphere.</a:t>
            </a:r>
          </a:p>
          <a:p>
            <a:pPr algn="just"/>
            <a:endParaRPr lang="en-US" sz="2200" b="0" i="0" dirty="0">
              <a:solidFill>
                <a:srgbClr val="333333"/>
              </a:solidFill>
              <a:effectLst/>
              <a:latin typeface="Century Gothic" panose="020B0502020202020204" pitchFamily="34" charset="0"/>
            </a:endParaRPr>
          </a:p>
          <a:p>
            <a:pPr marL="342900" indent="-342900" algn="just">
              <a:buFont typeface="Arial" panose="020B0604020202020204" pitchFamily="34" charset="0"/>
              <a:buChar char="•"/>
            </a:pPr>
            <a:r>
              <a:rPr lang="en-US" sz="2200" b="0" i="0" dirty="0">
                <a:solidFill>
                  <a:srgbClr val="333333"/>
                </a:solidFill>
                <a:effectLst/>
                <a:latin typeface="Century Gothic" panose="020B0502020202020204" pitchFamily="34" charset="0"/>
              </a:rPr>
              <a:t> Animals and plants are interdependent on each other for their survival, plants produce oxygen and animals produce carbon dioxide as a by the process, thus they exist with one other forming an ecosystem of their own. </a:t>
            </a:r>
          </a:p>
          <a:p>
            <a:pPr algn="just"/>
            <a:endParaRPr lang="en-US" sz="2200" b="0" i="0" dirty="0">
              <a:solidFill>
                <a:srgbClr val="333333"/>
              </a:solidFill>
              <a:effectLst/>
              <a:latin typeface="Century Gothic" panose="020B0502020202020204" pitchFamily="34" charset="0"/>
            </a:endParaRPr>
          </a:p>
          <a:p>
            <a:pPr marL="342900" indent="-342900" algn="just">
              <a:buFont typeface="Arial" panose="020B0604020202020204" pitchFamily="34" charset="0"/>
              <a:buChar char="•"/>
            </a:pPr>
            <a:r>
              <a:rPr lang="en-US" sz="2200" b="0" i="0" dirty="0">
                <a:solidFill>
                  <a:srgbClr val="333333"/>
                </a:solidFill>
                <a:effectLst/>
                <a:latin typeface="Century Gothic" panose="020B0502020202020204" pitchFamily="34" charset="0"/>
              </a:rPr>
              <a:t>However, due to man-made contributions to the environment and ecosystem such as deforestation and factories that release smog, smoke, and other chemical components into the air, thereby polluting the air. This is called </a:t>
            </a:r>
            <a:r>
              <a:rPr lang="en-US" sz="2200" b="1" i="0" dirty="0">
                <a:solidFill>
                  <a:srgbClr val="333333"/>
                </a:solidFill>
                <a:effectLst/>
                <a:latin typeface="Century Gothic" panose="020B0502020202020204" pitchFamily="34" charset="0"/>
              </a:rPr>
              <a:t>Air Pollution.</a:t>
            </a:r>
            <a:endParaRPr lang="en-IN" sz="2200" dirty="0">
              <a:latin typeface="Century Gothic" panose="020B0502020202020204" pitchFamily="34" charset="0"/>
            </a:endParaRPr>
          </a:p>
        </p:txBody>
      </p:sp>
    </p:spTree>
    <p:extLst>
      <p:ext uri="{BB962C8B-B14F-4D97-AF65-F5344CB8AC3E}">
        <p14:creationId xmlns:p14="http://schemas.microsoft.com/office/powerpoint/2010/main" val="2555924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4E1C715-925F-320D-2288-CBBBA81A26D2}"/>
              </a:ext>
            </a:extLst>
          </p:cNvPr>
          <p:cNvSpPr>
            <a:spLocks noGrp="1"/>
          </p:cNvSpPr>
          <p:nvPr>
            <p:ph type="sldNum" sz="quarter" idx="12"/>
          </p:nvPr>
        </p:nvSpPr>
        <p:spPr/>
        <p:txBody>
          <a:bodyPr/>
          <a:lstStyle/>
          <a:p>
            <a:fld id="{2C18C1E5-FB55-42F5-BD6D-9CC153FCDBE6}" type="slidenum">
              <a:rPr lang="en-US" smtClean="0"/>
              <a:pPr/>
              <a:t>26</a:t>
            </a:fld>
            <a:endParaRPr lang="en-US" dirty="0">
              <a:solidFill>
                <a:schemeClr val="bg1"/>
              </a:solidFill>
            </a:endParaRPr>
          </a:p>
        </p:txBody>
      </p:sp>
      <p:pic>
        <p:nvPicPr>
          <p:cNvPr id="3074" name="Picture 2" descr="How to fight the next threat to our world: air pollution – The European  Sting - Critical News &amp; Insights on European Politics, Economy, Foreign  Affairs, Business &amp; Technology - europeansting.com">
            <a:extLst>
              <a:ext uri="{FF2B5EF4-FFF2-40B4-BE49-F238E27FC236}">
                <a16:creationId xmlns:a16="http://schemas.microsoft.com/office/drawing/2014/main" id="{4F9BD0AB-172E-0B65-7B1E-AA69B152A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74" y="4707249"/>
            <a:ext cx="3012331" cy="184663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7 Causes of Air Pollution &amp; What Are the Main Air Pollutants? - GenV">
            <a:extLst>
              <a:ext uri="{FF2B5EF4-FFF2-40B4-BE49-F238E27FC236}">
                <a16:creationId xmlns:a16="http://schemas.microsoft.com/office/drawing/2014/main" id="{7F03AEE4-7875-A59D-58B7-E5EDD1E8E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474" y="4253971"/>
            <a:ext cx="2747108"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15 interesting facts about water pollution - veluda.com">
            <a:extLst>
              <a:ext uri="{FF2B5EF4-FFF2-40B4-BE49-F238E27FC236}">
                <a16:creationId xmlns:a16="http://schemas.microsoft.com/office/drawing/2014/main" id="{526A7DA1-2DFE-5744-1855-E9D7942F0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479" y="2725794"/>
            <a:ext cx="2566537" cy="184663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Causes of Water Pollution - Explore How Water Gets Polluted">
            <a:extLst>
              <a:ext uri="{FF2B5EF4-FFF2-40B4-BE49-F238E27FC236}">
                <a16:creationId xmlns:a16="http://schemas.microsoft.com/office/drawing/2014/main" id="{69B47B00-0961-94B1-FB1B-EC8B78FA3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5839" y="200579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Millions at risk from rising water pollution: UN">
            <a:extLst>
              <a:ext uri="{FF2B5EF4-FFF2-40B4-BE49-F238E27FC236}">
                <a16:creationId xmlns:a16="http://schemas.microsoft.com/office/drawing/2014/main" id="{C5D7377A-C2FC-DC38-0D0D-A5CE927EBC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706" y="3903300"/>
            <a:ext cx="4122800" cy="244441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he Causes And Effects Of Ocean Pollution - WorldAtlas">
            <a:extLst>
              <a:ext uri="{FF2B5EF4-FFF2-40B4-BE49-F238E27FC236}">
                <a16:creationId xmlns:a16="http://schemas.microsoft.com/office/drawing/2014/main" id="{81E0E97D-1ADB-2697-304B-5F8F8D9D7D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1364" y="960569"/>
            <a:ext cx="2855328" cy="123240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Learn the effects of deforestation | WWF">
            <a:extLst>
              <a:ext uri="{FF2B5EF4-FFF2-40B4-BE49-F238E27FC236}">
                <a16:creationId xmlns:a16="http://schemas.microsoft.com/office/drawing/2014/main" id="{BA967956-27BA-876D-33D6-41A1B37D5A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1364" y="2357437"/>
            <a:ext cx="2811155" cy="172402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Major firms not doing enough to curb deforestation: Report - Companies -  The Jakarta Post">
            <a:extLst>
              <a:ext uri="{FF2B5EF4-FFF2-40B4-BE49-F238E27FC236}">
                <a16:creationId xmlns:a16="http://schemas.microsoft.com/office/drawing/2014/main" id="{E33B49B4-F981-FFFF-3F79-33A5B599E7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5839" y="510285"/>
            <a:ext cx="2600325" cy="1232404"/>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For Animals, Plastic Is Turning the Ocean Into a Minefield">
            <a:extLst>
              <a:ext uri="{FF2B5EF4-FFF2-40B4-BE49-F238E27FC236}">
                <a16:creationId xmlns:a16="http://schemas.microsoft.com/office/drawing/2014/main" id="{F29F7764-09DB-0A0B-0605-5E2FB8632D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77254" y="2081502"/>
            <a:ext cx="2237728" cy="159165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Fire Koala, Hermes, amazon, amazonia, animals, clean, clear, earth,  environment, HD phone wallpaper | Peakpx">
            <a:extLst>
              <a:ext uri="{FF2B5EF4-FFF2-40B4-BE49-F238E27FC236}">
                <a16:creationId xmlns:a16="http://schemas.microsoft.com/office/drawing/2014/main" id="{1F2BFB47-DBAD-1BE3-0086-32B0CCBA27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0802" y="166261"/>
            <a:ext cx="2619375" cy="242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510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508BBC-66E2-FDD5-90BE-2785DAAEB277}"/>
              </a:ext>
            </a:extLst>
          </p:cNvPr>
          <p:cNvSpPr>
            <a:spLocks noGrp="1"/>
          </p:cNvSpPr>
          <p:nvPr>
            <p:ph type="sldNum" sz="quarter" idx="12"/>
          </p:nvPr>
        </p:nvSpPr>
        <p:spPr/>
        <p:txBody>
          <a:bodyPr/>
          <a:lstStyle/>
          <a:p>
            <a:fld id="{2C18C1E5-FB55-42F5-BD6D-9CC153FCDBE6}" type="slidenum">
              <a:rPr lang="en-US" smtClean="0"/>
              <a:pPr/>
              <a:t>27</a:t>
            </a:fld>
            <a:endParaRPr lang="en-US" dirty="0"/>
          </a:p>
        </p:txBody>
      </p:sp>
      <p:sp>
        <p:nvSpPr>
          <p:cNvPr id="15" name="TextBox 14">
            <a:extLst>
              <a:ext uri="{FF2B5EF4-FFF2-40B4-BE49-F238E27FC236}">
                <a16:creationId xmlns:a16="http://schemas.microsoft.com/office/drawing/2014/main" id="{0B6112B9-BE47-D1DA-DEEA-2BC623DAE195}"/>
              </a:ext>
            </a:extLst>
          </p:cNvPr>
          <p:cNvSpPr txBox="1"/>
          <p:nvPr/>
        </p:nvSpPr>
        <p:spPr>
          <a:xfrm>
            <a:off x="683581" y="550416"/>
            <a:ext cx="3533312" cy="646331"/>
          </a:xfrm>
          <a:prstGeom prst="rect">
            <a:avLst/>
          </a:prstGeom>
          <a:noFill/>
        </p:spPr>
        <p:txBody>
          <a:bodyPr wrap="square" rtlCol="0">
            <a:spAutoFit/>
          </a:bodyPr>
          <a:lstStyle/>
          <a:p>
            <a:r>
              <a:rPr lang="en-US" sz="3600" dirty="0">
                <a:solidFill>
                  <a:schemeClr val="accent1">
                    <a:lumMod val="50000"/>
                  </a:schemeClr>
                </a:solidFill>
              </a:rPr>
              <a:t>CONCLUSION</a:t>
            </a:r>
            <a:endParaRPr lang="en-IN" sz="3600" dirty="0">
              <a:solidFill>
                <a:schemeClr val="accent1">
                  <a:lumMod val="50000"/>
                </a:schemeClr>
              </a:solidFill>
            </a:endParaRPr>
          </a:p>
        </p:txBody>
      </p:sp>
      <p:sp>
        <p:nvSpPr>
          <p:cNvPr id="16" name="TextBox 15">
            <a:extLst>
              <a:ext uri="{FF2B5EF4-FFF2-40B4-BE49-F238E27FC236}">
                <a16:creationId xmlns:a16="http://schemas.microsoft.com/office/drawing/2014/main" id="{B88E0227-72BA-165C-516B-4036E549036D}"/>
              </a:ext>
            </a:extLst>
          </p:cNvPr>
          <p:cNvSpPr txBox="1"/>
          <p:nvPr/>
        </p:nvSpPr>
        <p:spPr>
          <a:xfrm>
            <a:off x="1464816" y="2112885"/>
            <a:ext cx="9262368" cy="4154984"/>
          </a:xfrm>
          <a:prstGeom prst="rect">
            <a:avLst/>
          </a:prstGeom>
          <a:noFill/>
        </p:spPr>
        <p:txBody>
          <a:bodyPr wrap="square" rtlCol="0">
            <a:spAutoFit/>
          </a:bodyPr>
          <a:lstStyle/>
          <a:p>
            <a:pPr algn="just"/>
            <a:r>
              <a:rPr lang="en-US" sz="2400" dirty="0"/>
              <a:t>As  you know all the living creatures depend on each other for survival…even one single fall in that connection would entirely effect the living beings…but the most clever creatures humans are the main reason behind this big mistake.. they utilize the nature with greed and not leave anything for other lives.. they pollute the nature and make others life miserable.. Without food , water and fresh air many lives are suffering ,each year around 3.1 million children are dying due to lack of food and water…Protect them and the mother nature…</a:t>
            </a:r>
          </a:p>
          <a:p>
            <a:pPr algn="just"/>
            <a:r>
              <a:rPr lang="en-US" sz="2400" dirty="0"/>
              <a:t>Remember not to waste food and try to help others…</a:t>
            </a:r>
          </a:p>
        </p:txBody>
      </p:sp>
    </p:spTree>
    <p:extLst>
      <p:ext uri="{BB962C8B-B14F-4D97-AF65-F5344CB8AC3E}">
        <p14:creationId xmlns:p14="http://schemas.microsoft.com/office/powerpoint/2010/main" val="661879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outh Sudan food crisis - in 60 seconds.mp4">
            <a:hlinkClick r:id="" action="ppaction://media"/>
            <a:extLst>
              <a:ext uri="{FF2B5EF4-FFF2-40B4-BE49-F238E27FC236}">
                <a16:creationId xmlns:a16="http://schemas.microsoft.com/office/drawing/2014/main" id="{119B8C01-B24E-8BB7-0E01-6A80B729B2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9649" y="534177"/>
            <a:ext cx="10292702" cy="5789645"/>
          </a:xfrm>
          <a:prstGeom prst="rect">
            <a:avLst/>
          </a:prstGeom>
        </p:spPr>
      </p:pic>
    </p:spTree>
    <p:extLst>
      <p:ext uri="{BB962C8B-B14F-4D97-AF65-F5344CB8AC3E}">
        <p14:creationId xmlns:p14="http://schemas.microsoft.com/office/powerpoint/2010/main" val="4234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4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4146">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45075C-FD90-6D30-61F4-77FC82436031}"/>
              </a:ext>
            </a:extLst>
          </p:cNvPr>
          <p:cNvSpPr>
            <a:spLocks noGrp="1"/>
          </p:cNvSpPr>
          <p:nvPr>
            <p:ph type="sldNum" sz="quarter" idx="12"/>
          </p:nvPr>
        </p:nvSpPr>
        <p:spPr/>
        <p:txBody>
          <a:bodyPr/>
          <a:lstStyle/>
          <a:p>
            <a:fld id="{2C18C1E5-FB55-42F5-BD6D-9CC153FCDBE6}" type="slidenum">
              <a:rPr lang="en-US" smtClean="0"/>
              <a:pPr/>
              <a:t>29</a:t>
            </a:fld>
            <a:endParaRPr lang="en-US" dirty="0">
              <a:solidFill>
                <a:schemeClr val="bg1"/>
              </a:solidFill>
            </a:endParaRPr>
          </a:p>
        </p:txBody>
      </p:sp>
      <p:sp>
        <p:nvSpPr>
          <p:cNvPr id="8" name="TextBox 7">
            <a:extLst>
              <a:ext uri="{FF2B5EF4-FFF2-40B4-BE49-F238E27FC236}">
                <a16:creationId xmlns:a16="http://schemas.microsoft.com/office/drawing/2014/main" id="{04D11C5D-798E-5289-8495-DBC9AED3FBB0}"/>
              </a:ext>
            </a:extLst>
          </p:cNvPr>
          <p:cNvSpPr txBox="1"/>
          <p:nvPr/>
        </p:nvSpPr>
        <p:spPr>
          <a:xfrm>
            <a:off x="195309" y="852256"/>
            <a:ext cx="6507332" cy="4708981"/>
          </a:xfrm>
          <a:prstGeom prst="rect">
            <a:avLst/>
          </a:prstGeom>
          <a:noFill/>
        </p:spPr>
        <p:txBody>
          <a:bodyPr wrap="square" rtlCol="0">
            <a:spAutoFit/>
          </a:bodyPr>
          <a:lstStyle/>
          <a:p>
            <a:pPr algn="ctr"/>
            <a:r>
              <a:rPr lang="en-US" sz="6000" dirty="0"/>
              <a:t>“ Try to leave the </a:t>
            </a:r>
            <a:r>
              <a:rPr lang="en-US" sz="6000" dirty="0">
                <a:solidFill>
                  <a:schemeClr val="accent1">
                    <a:lumMod val="50000"/>
                  </a:schemeClr>
                </a:solidFill>
              </a:rPr>
              <a:t>Earth</a:t>
            </a:r>
            <a:r>
              <a:rPr lang="en-US" sz="6000" dirty="0"/>
              <a:t> a better place than when you       arrived.”</a:t>
            </a:r>
            <a:endParaRPr lang="en-IN" sz="6000" dirty="0"/>
          </a:p>
        </p:txBody>
      </p:sp>
      <p:sp>
        <p:nvSpPr>
          <p:cNvPr id="9" name="TextBox 8">
            <a:extLst>
              <a:ext uri="{FF2B5EF4-FFF2-40B4-BE49-F238E27FC236}">
                <a16:creationId xmlns:a16="http://schemas.microsoft.com/office/drawing/2014/main" id="{E1D5E655-FB68-2505-6113-A416FD37F32F}"/>
              </a:ext>
            </a:extLst>
          </p:cNvPr>
          <p:cNvSpPr txBox="1"/>
          <p:nvPr/>
        </p:nvSpPr>
        <p:spPr>
          <a:xfrm>
            <a:off x="6205490" y="5341060"/>
            <a:ext cx="4447713" cy="584775"/>
          </a:xfrm>
          <a:prstGeom prst="rect">
            <a:avLst/>
          </a:prstGeom>
          <a:noFill/>
        </p:spPr>
        <p:txBody>
          <a:bodyPr wrap="square" rtlCol="0">
            <a:spAutoFit/>
          </a:bodyPr>
          <a:lstStyle/>
          <a:p>
            <a:r>
              <a:rPr lang="en-US" sz="3200" dirty="0">
                <a:solidFill>
                  <a:schemeClr val="accent1">
                    <a:lumMod val="50000"/>
                  </a:schemeClr>
                </a:solidFill>
              </a:rPr>
              <a:t>~Sidrey Sheldon </a:t>
            </a:r>
            <a:endParaRPr lang="en-IN" sz="3200" dirty="0">
              <a:solidFill>
                <a:schemeClr val="accent1">
                  <a:lumMod val="50000"/>
                </a:schemeClr>
              </a:solidFill>
            </a:endParaRPr>
          </a:p>
        </p:txBody>
      </p:sp>
    </p:spTree>
    <p:extLst>
      <p:ext uri="{BB962C8B-B14F-4D97-AF65-F5344CB8AC3E}">
        <p14:creationId xmlns:p14="http://schemas.microsoft.com/office/powerpoint/2010/main" val="982483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084E1F8-CBAC-22D6-07C2-72AEE8066FB2}"/>
              </a:ext>
            </a:extLst>
          </p:cNvPr>
          <p:cNvSpPr>
            <a:spLocks noGrp="1"/>
          </p:cNvSpPr>
          <p:nvPr>
            <p:ph type="sldNum" sz="quarter" idx="12"/>
          </p:nvPr>
        </p:nvSpPr>
        <p:spPr/>
        <p:txBody>
          <a:bodyPr/>
          <a:lstStyle/>
          <a:p>
            <a:fld id="{2C18C1E5-FB55-42F5-BD6D-9CC153FCDBE6}" type="slidenum">
              <a:rPr lang="en-US" smtClean="0"/>
              <a:pPr/>
              <a:t>3</a:t>
            </a:fld>
            <a:endParaRPr lang="en-US" dirty="0">
              <a:solidFill>
                <a:schemeClr val="bg1"/>
              </a:solidFill>
            </a:endParaRPr>
          </a:p>
        </p:txBody>
      </p:sp>
      <p:pic>
        <p:nvPicPr>
          <p:cNvPr id="1026" name="Picture 2" descr="The Sad Story Behind The Photo Of The Vulture And The Little Girl">
            <a:extLst>
              <a:ext uri="{FF2B5EF4-FFF2-40B4-BE49-F238E27FC236}">
                <a16:creationId xmlns:a16="http://schemas.microsoft.com/office/drawing/2014/main" id="{6FA00402-5884-47AD-8093-CFDE0E4C8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62" y="1611868"/>
            <a:ext cx="6966875" cy="453148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2C0CB1-E84C-F64F-8CD2-E1DD7D80567A}"/>
              </a:ext>
            </a:extLst>
          </p:cNvPr>
          <p:cNvSpPr txBox="1"/>
          <p:nvPr/>
        </p:nvSpPr>
        <p:spPr>
          <a:xfrm>
            <a:off x="399495" y="508709"/>
            <a:ext cx="6649375" cy="769441"/>
          </a:xfrm>
          <a:prstGeom prst="rect">
            <a:avLst/>
          </a:prstGeom>
          <a:noFill/>
        </p:spPr>
        <p:txBody>
          <a:bodyPr wrap="square" rtlCol="0">
            <a:spAutoFit/>
          </a:bodyPr>
          <a:lstStyle/>
          <a:p>
            <a:r>
              <a:rPr lang="en-IN" sz="4400" dirty="0">
                <a:solidFill>
                  <a:schemeClr val="accent1">
                    <a:lumMod val="75000"/>
                  </a:schemeClr>
                </a:solidFill>
              </a:rPr>
              <a:t>THE STRUGGLING GIRL</a:t>
            </a:r>
          </a:p>
        </p:txBody>
      </p:sp>
    </p:spTree>
    <p:extLst>
      <p:ext uri="{BB962C8B-B14F-4D97-AF65-F5344CB8AC3E}">
        <p14:creationId xmlns:p14="http://schemas.microsoft.com/office/powerpoint/2010/main" val="4031051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D05908F-9DC5-3DB4-577B-8BA74F17297A}"/>
              </a:ext>
            </a:extLst>
          </p:cNvPr>
          <p:cNvSpPr>
            <a:spLocks noGrp="1"/>
          </p:cNvSpPr>
          <p:nvPr>
            <p:ph type="sldNum" sz="quarter" idx="4294967295"/>
          </p:nvPr>
        </p:nvSpPr>
        <p:spPr>
          <a:xfrm>
            <a:off x="11428413" y="5883275"/>
            <a:ext cx="763587" cy="365125"/>
          </a:xfrm>
        </p:spPr>
        <p:txBody>
          <a:bodyPr/>
          <a:lstStyle/>
          <a:p>
            <a:fld id="{2C18C1E5-FB55-42F5-BD6D-9CC153FCDBE6}" type="slidenum">
              <a:rPr lang="en-US" smtClean="0"/>
              <a:pPr/>
              <a:t>30</a:t>
            </a:fld>
            <a:endParaRPr lang="en-US" dirty="0">
              <a:solidFill>
                <a:schemeClr val="bg1"/>
              </a:solidFill>
            </a:endParaRPr>
          </a:p>
        </p:txBody>
      </p:sp>
      <p:sp>
        <p:nvSpPr>
          <p:cNvPr id="18" name="TextBox 17">
            <a:extLst>
              <a:ext uri="{FF2B5EF4-FFF2-40B4-BE49-F238E27FC236}">
                <a16:creationId xmlns:a16="http://schemas.microsoft.com/office/drawing/2014/main" id="{B0AC2E56-5F01-24DF-5FAD-99EBC9771666}"/>
              </a:ext>
            </a:extLst>
          </p:cNvPr>
          <p:cNvSpPr txBox="1"/>
          <p:nvPr/>
        </p:nvSpPr>
        <p:spPr>
          <a:xfrm>
            <a:off x="4480264" y="3075057"/>
            <a:ext cx="3231472" cy="707886"/>
          </a:xfrm>
          <a:prstGeom prst="rect">
            <a:avLst/>
          </a:prstGeom>
          <a:noFill/>
        </p:spPr>
        <p:txBody>
          <a:bodyPr wrap="square" rtlCol="0">
            <a:spAutoFit/>
          </a:bodyPr>
          <a:lstStyle/>
          <a:p>
            <a:pPr algn="just"/>
            <a:r>
              <a:rPr lang="en-US" sz="4000" dirty="0">
                <a:solidFill>
                  <a:schemeClr val="accent1">
                    <a:lumMod val="50000"/>
                  </a:schemeClr>
                </a:solidFill>
              </a:rPr>
              <a:t>THANK YOU</a:t>
            </a:r>
            <a:endParaRPr lang="en-IN" sz="4000" dirty="0">
              <a:solidFill>
                <a:schemeClr val="accent1">
                  <a:lumMod val="50000"/>
                </a:schemeClr>
              </a:solidFill>
            </a:endParaRPr>
          </a:p>
        </p:txBody>
      </p:sp>
      <p:pic>
        <p:nvPicPr>
          <p:cNvPr id="6152" name="Picture 8" descr="Green And Gold Leaf Watercolor Bouquet Stock Illustration - Download Image  Now - Watercolor Painting, Flower, Leaf - iStock">
            <a:extLst>
              <a:ext uri="{FF2B5EF4-FFF2-40B4-BE49-F238E27FC236}">
                <a16:creationId xmlns:a16="http://schemas.microsoft.com/office/drawing/2014/main" id="{75580EDC-AD00-3D8F-F1B4-53764038B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72" y="0"/>
            <a:ext cx="1539044" cy="183041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9" name="Online Image Placeholder 23" descr="User">
            <a:extLst>
              <a:ext uri="{FF2B5EF4-FFF2-40B4-BE49-F238E27FC236}">
                <a16:creationId xmlns:a16="http://schemas.microsoft.com/office/drawing/2014/main" id="{E6F20A6C-9748-6FD0-581F-1C751F3163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a:stretch/>
        </p:blipFill>
        <p:spPr>
          <a:xfrm>
            <a:off x="9945004" y="6065837"/>
            <a:ext cx="530485" cy="530485"/>
          </a:xfrm>
          <a:prstGeom prst="rect">
            <a:avLst/>
          </a:prstGeom>
        </p:spPr>
      </p:pic>
      <p:sp>
        <p:nvSpPr>
          <p:cNvPr id="20" name="TextBox 19">
            <a:extLst>
              <a:ext uri="{FF2B5EF4-FFF2-40B4-BE49-F238E27FC236}">
                <a16:creationId xmlns:a16="http://schemas.microsoft.com/office/drawing/2014/main" id="{21F3D823-974F-7FF6-9DE2-C6B83414063E}"/>
              </a:ext>
            </a:extLst>
          </p:cNvPr>
          <p:cNvSpPr txBox="1"/>
          <p:nvPr/>
        </p:nvSpPr>
        <p:spPr>
          <a:xfrm>
            <a:off x="10377834" y="6225591"/>
            <a:ext cx="2101157" cy="369332"/>
          </a:xfrm>
          <a:prstGeom prst="rect">
            <a:avLst/>
          </a:prstGeom>
          <a:noFill/>
        </p:spPr>
        <p:txBody>
          <a:bodyPr wrap="square" rtlCol="0">
            <a:spAutoFit/>
          </a:bodyPr>
          <a:lstStyle/>
          <a:p>
            <a:r>
              <a:rPr lang="en-US" dirty="0">
                <a:solidFill>
                  <a:schemeClr val="accent1">
                    <a:lumMod val="50000"/>
                  </a:schemeClr>
                </a:solidFill>
              </a:rPr>
              <a:t>: NIKHITHA.K</a:t>
            </a:r>
            <a:endParaRPr lang="en-IN" dirty="0">
              <a:solidFill>
                <a:schemeClr val="accent1">
                  <a:lumMod val="50000"/>
                </a:schemeClr>
              </a:solidFill>
            </a:endParaRPr>
          </a:p>
        </p:txBody>
      </p:sp>
    </p:spTree>
    <p:extLst>
      <p:ext uri="{BB962C8B-B14F-4D97-AF65-F5344CB8AC3E}">
        <p14:creationId xmlns:p14="http://schemas.microsoft.com/office/powerpoint/2010/main" val="3642544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D7C617C-B123-C79B-E421-A2A74580E2F8}"/>
              </a:ext>
            </a:extLst>
          </p:cNvPr>
          <p:cNvSpPr>
            <a:spLocks noGrp="1"/>
          </p:cNvSpPr>
          <p:nvPr>
            <p:ph type="sldNum" sz="quarter" idx="12"/>
          </p:nvPr>
        </p:nvSpPr>
        <p:spPr/>
        <p:txBody>
          <a:bodyPr/>
          <a:lstStyle/>
          <a:p>
            <a:fld id="{2C18C1E5-FB55-42F5-BD6D-9CC153FCDBE6}" type="slidenum">
              <a:rPr lang="en-US" smtClean="0"/>
              <a:pPr/>
              <a:t>4</a:t>
            </a:fld>
            <a:endParaRPr lang="en-US" dirty="0">
              <a:solidFill>
                <a:schemeClr val="bg1"/>
              </a:solidFill>
            </a:endParaRPr>
          </a:p>
        </p:txBody>
      </p:sp>
      <p:sp>
        <p:nvSpPr>
          <p:cNvPr id="8" name="TextBox 7">
            <a:extLst>
              <a:ext uri="{FF2B5EF4-FFF2-40B4-BE49-F238E27FC236}">
                <a16:creationId xmlns:a16="http://schemas.microsoft.com/office/drawing/2014/main" id="{BA46E0BB-788A-8674-4C02-A025191F75C7}"/>
              </a:ext>
            </a:extLst>
          </p:cNvPr>
          <p:cNvSpPr txBox="1"/>
          <p:nvPr/>
        </p:nvSpPr>
        <p:spPr>
          <a:xfrm>
            <a:off x="627355" y="472341"/>
            <a:ext cx="10937289" cy="6678751"/>
          </a:xfrm>
          <a:prstGeom prst="rect">
            <a:avLst/>
          </a:prstGeom>
          <a:noFill/>
        </p:spPr>
        <p:txBody>
          <a:bodyPr wrap="square">
            <a:spAutoFit/>
          </a:bodyPr>
          <a:lstStyle/>
          <a:p>
            <a:pPr algn="just"/>
            <a:r>
              <a:rPr lang="en-US" sz="2800" b="0" i="0" dirty="0">
                <a:solidFill>
                  <a:srgbClr val="000000"/>
                </a:solidFill>
                <a:effectLst/>
                <a:latin typeface="Century Gothic" panose="020B0502020202020204" pitchFamily="34" charset="0"/>
              </a:rPr>
              <a:t>       </a:t>
            </a:r>
            <a:r>
              <a:rPr lang="en-US" sz="2800" b="0" i="0" dirty="0">
                <a:solidFill>
                  <a:schemeClr val="accent1">
                    <a:lumMod val="50000"/>
                  </a:schemeClr>
                </a:solidFill>
                <a:effectLst/>
                <a:latin typeface="Century Gothic" panose="020B0502020202020204" pitchFamily="34" charset="0"/>
              </a:rPr>
              <a:t>Kevin Carter’s </a:t>
            </a:r>
            <a:r>
              <a:rPr lang="en-US" sz="2800" b="0" i="0" dirty="0">
                <a:solidFill>
                  <a:srgbClr val="000000"/>
                </a:solidFill>
                <a:effectLst/>
                <a:latin typeface="Century Gothic" panose="020B0502020202020204" pitchFamily="34" charset="0"/>
              </a:rPr>
              <a:t>iconic photograph of a starving Sudanese girl, who collapsed on her way to a feeding center while a vulture waited nearby, will always remain controversial because of the unintended suspense it creates.</a:t>
            </a:r>
          </a:p>
          <a:p>
            <a:pPr algn="just"/>
            <a:r>
              <a:rPr lang="en-US" sz="2800" dirty="0">
                <a:solidFill>
                  <a:srgbClr val="000000"/>
                </a:solidFill>
                <a:latin typeface="Century Gothic" panose="020B0502020202020204" pitchFamily="34" charset="0"/>
              </a:rPr>
              <a:t>     </a:t>
            </a:r>
            <a:r>
              <a:rPr lang="en-US" sz="2800" b="0" i="0" dirty="0">
                <a:solidFill>
                  <a:srgbClr val="000000"/>
                </a:solidFill>
                <a:effectLst/>
                <a:latin typeface="Century Gothic" panose="020B0502020202020204" pitchFamily="34" charset="0"/>
              </a:rPr>
              <a:t>  Both the child and the vulture are still, but it’s a throbbing stillness, one that makes the viewer desperate for a second frame.</a:t>
            </a:r>
          </a:p>
          <a:p>
            <a:pPr algn="just"/>
            <a:r>
              <a:rPr lang="en-US" sz="2800" dirty="0">
                <a:solidFill>
                  <a:srgbClr val="000000"/>
                </a:solidFill>
                <a:latin typeface="Century Gothic" panose="020B0502020202020204" pitchFamily="34" charset="0"/>
              </a:rPr>
              <a:t>     </a:t>
            </a:r>
            <a:r>
              <a:rPr lang="en-US" sz="2800" b="0" i="0" dirty="0">
                <a:solidFill>
                  <a:srgbClr val="000000"/>
                </a:solidFill>
                <a:effectLst/>
                <a:latin typeface="Century Gothic" panose="020B0502020202020204" pitchFamily="34" charset="0"/>
              </a:rPr>
              <a:t> Logically, the composition suggests only two possibilities — either the vulture feasted on the child, which the viewer feels certain was only a matter of time when the photo was taken, or it did not. </a:t>
            </a:r>
          </a:p>
          <a:p>
            <a:pPr algn="just"/>
            <a:r>
              <a:rPr lang="en-US" sz="2800" b="0" i="0" dirty="0">
                <a:solidFill>
                  <a:srgbClr val="000000"/>
                </a:solidFill>
                <a:effectLst/>
                <a:latin typeface="Century Gothic" panose="020B0502020202020204" pitchFamily="34" charset="0"/>
              </a:rPr>
              <a:t>        But these possibilities don’t exist just as possibilities, they become loaded with emotion and turn into haunting questions</a:t>
            </a:r>
            <a:r>
              <a:rPr lang="en-US" sz="2400" b="0" i="0" dirty="0">
                <a:solidFill>
                  <a:srgbClr val="000000"/>
                </a:solidFill>
                <a:effectLst/>
                <a:latin typeface="Century Gothic" panose="020B0502020202020204" pitchFamily="34" charset="0"/>
              </a:rPr>
              <a:t>.</a:t>
            </a:r>
          </a:p>
          <a:p>
            <a:br>
              <a:rPr lang="en-US" dirty="0"/>
            </a:br>
            <a:endParaRPr lang="en-IN" dirty="0"/>
          </a:p>
        </p:txBody>
      </p:sp>
    </p:spTree>
    <p:extLst>
      <p:ext uri="{BB962C8B-B14F-4D97-AF65-F5344CB8AC3E}">
        <p14:creationId xmlns:p14="http://schemas.microsoft.com/office/powerpoint/2010/main" val="93108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5F7D024-431A-8E6F-CF37-A15BF63E93F1}"/>
              </a:ext>
            </a:extLst>
          </p:cNvPr>
          <p:cNvSpPr>
            <a:spLocks noGrp="1"/>
          </p:cNvSpPr>
          <p:nvPr>
            <p:ph type="sldNum" sz="quarter" idx="12"/>
          </p:nvPr>
        </p:nvSpPr>
        <p:spPr/>
        <p:txBody>
          <a:bodyPr/>
          <a:lstStyle/>
          <a:p>
            <a:fld id="{2C18C1E5-FB55-42F5-BD6D-9CC153FCDBE6}" type="slidenum">
              <a:rPr lang="en-US" smtClean="0"/>
              <a:pPr/>
              <a:t>5</a:t>
            </a:fld>
            <a:endParaRPr lang="en-US" dirty="0">
              <a:solidFill>
                <a:schemeClr val="bg1"/>
              </a:solidFill>
            </a:endParaRPr>
          </a:p>
        </p:txBody>
      </p:sp>
      <p:sp>
        <p:nvSpPr>
          <p:cNvPr id="8" name="TextBox 7">
            <a:extLst>
              <a:ext uri="{FF2B5EF4-FFF2-40B4-BE49-F238E27FC236}">
                <a16:creationId xmlns:a16="http://schemas.microsoft.com/office/drawing/2014/main" id="{142641BB-1563-D196-3296-DD9DEAF5EC73}"/>
              </a:ext>
            </a:extLst>
          </p:cNvPr>
          <p:cNvSpPr txBox="1"/>
          <p:nvPr/>
        </p:nvSpPr>
        <p:spPr>
          <a:xfrm>
            <a:off x="674703" y="1357323"/>
            <a:ext cx="10440140" cy="4832092"/>
          </a:xfrm>
          <a:prstGeom prst="rect">
            <a:avLst/>
          </a:prstGeom>
          <a:noFill/>
        </p:spPr>
        <p:txBody>
          <a:bodyPr wrap="square">
            <a:spAutoFit/>
          </a:bodyPr>
          <a:lstStyle/>
          <a:p>
            <a:pPr algn="just"/>
            <a:r>
              <a:rPr lang="en-US" sz="2800" b="0" i="0" dirty="0">
                <a:solidFill>
                  <a:srgbClr val="000000"/>
                </a:solidFill>
                <a:effectLst/>
                <a:latin typeface="Century Gothic" panose="020B0502020202020204" pitchFamily="34" charset="0"/>
              </a:rPr>
              <a:t>       In 1993, when the image was first published in </a:t>
            </a:r>
            <a:r>
              <a:rPr lang="en-US" sz="2800" b="0" i="1" dirty="0">
                <a:solidFill>
                  <a:srgbClr val="000000"/>
                </a:solidFill>
                <a:effectLst/>
                <a:latin typeface="Century Gothic" panose="020B0502020202020204" pitchFamily="34" charset="0"/>
              </a:rPr>
              <a:t>The New York Times</a:t>
            </a:r>
            <a:r>
              <a:rPr lang="en-US" sz="2800" b="0" i="0" dirty="0">
                <a:solidFill>
                  <a:srgbClr val="000000"/>
                </a:solidFill>
                <a:effectLst/>
                <a:latin typeface="Century Gothic" panose="020B0502020202020204" pitchFamily="34" charset="0"/>
              </a:rPr>
              <a:t> , most people turned to Carter, a South African photojournalist, for answers. The questions were not limited to the fate of the child but extended to Carter’s ethics.</a:t>
            </a:r>
          </a:p>
          <a:p>
            <a:pPr algn="just"/>
            <a:endParaRPr lang="en-US" sz="2800" b="0" i="0" dirty="0">
              <a:solidFill>
                <a:srgbClr val="000000"/>
              </a:solidFill>
              <a:effectLst/>
              <a:latin typeface="Century Gothic" panose="020B0502020202020204" pitchFamily="34" charset="0"/>
            </a:endParaRPr>
          </a:p>
          <a:p>
            <a:pPr algn="just"/>
            <a:r>
              <a:rPr lang="en-US" sz="2800" b="0" i="0" dirty="0">
                <a:solidFill>
                  <a:srgbClr val="000000"/>
                </a:solidFill>
                <a:effectLst/>
                <a:latin typeface="Century Gothic" panose="020B0502020202020204" pitchFamily="34" charset="0"/>
              </a:rPr>
              <a:t>      Why did he stand around taking pictures instead of helping the child? The questions then turned into accusations. The </a:t>
            </a:r>
            <a:r>
              <a:rPr lang="en-US" sz="2800" b="0" i="1" dirty="0">
                <a:solidFill>
                  <a:srgbClr val="000000"/>
                </a:solidFill>
                <a:effectLst/>
                <a:latin typeface="Century Gothic" panose="020B0502020202020204" pitchFamily="34" charset="0"/>
              </a:rPr>
              <a:t>St Petersburg Times</a:t>
            </a:r>
            <a:r>
              <a:rPr lang="en-US" sz="2800" b="0" i="0" dirty="0">
                <a:solidFill>
                  <a:srgbClr val="000000"/>
                </a:solidFill>
                <a:effectLst/>
                <a:latin typeface="Century Gothic" panose="020B0502020202020204" pitchFamily="34" charset="0"/>
              </a:rPr>
              <a:t> (Florida) condemned him saying, “The man adjusting his lens to take just the right frame of her suffering might just as well be a predator, another vulture on the scene.”</a:t>
            </a:r>
            <a:endParaRPr lang="en-IN" sz="2800" dirty="0">
              <a:latin typeface="Century Gothic" panose="020B0502020202020204" pitchFamily="34" charset="0"/>
            </a:endParaRPr>
          </a:p>
        </p:txBody>
      </p:sp>
    </p:spTree>
    <p:extLst>
      <p:ext uri="{BB962C8B-B14F-4D97-AF65-F5344CB8AC3E}">
        <p14:creationId xmlns:p14="http://schemas.microsoft.com/office/powerpoint/2010/main" val="1240035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1CEC92B-DD3D-BD21-1617-0E9D3F1D9842}"/>
              </a:ext>
            </a:extLst>
          </p:cNvPr>
          <p:cNvSpPr>
            <a:spLocks noGrp="1"/>
          </p:cNvSpPr>
          <p:nvPr>
            <p:ph type="sldNum" sz="quarter" idx="12"/>
          </p:nvPr>
        </p:nvSpPr>
        <p:spPr/>
        <p:txBody>
          <a:bodyPr/>
          <a:lstStyle/>
          <a:p>
            <a:fld id="{2C18C1E5-FB55-42F5-BD6D-9CC153FCDBE6}" type="slidenum">
              <a:rPr lang="en-US" smtClean="0"/>
              <a:pPr/>
              <a:t>6</a:t>
            </a:fld>
            <a:endParaRPr lang="en-US" dirty="0">
              <a:solidFill>
                <a:schemeClr val="bg1"/>
              </a:solidFill>
            </a:endParaRPr>
          </a:p>
        </p:txBody>
      </p:sp>
      <p:pic>
        <p:nvPicPr>
          <p:cNvPr id="10242" name="Picture 2" descr="Kevin Carter | Photography and Biography">
            <a:extLst>
              <a:ext uri="{FF2B5EF4-FFF2-40B4-BE49-F238E27FC236}">
                <a16:creationId xmlns:a16="http://schemas.microsoft.com/office/drawing/2014/main" id="{918B787D-CC88-EA3A-5C2C-1DE7A134B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175" y="1682666"/>
            <a:ext cx="6554163" cy="4096352"/>
          </a:xfrm>
          <a:prstGeom prst="rect">
            <a:avLst/>
          </a:prstGeom>
          <a:noFill/>
          <a:effectLst>
            <a:glow rad="101600">
              <a:schemeClr val="accent1">
                <a:satMod val="175000"/>
                <a:alpha val="40000"/>
              </a:schemeClr>
            </a:glow>
            <a:softEdge rad="3175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1978CD3-095C-E6E7-FFA4-BB7D042F9A7C}"/>
              </a:ext>
            </a:extLst>
          </p:cNvPr>
          <p:cNvSpPr txBox="1"/>
          <p:nvPr/>
        </p:nvSpPr>
        <p:spPr>
          <a:xfrm>
            <a:off x="7610382" y="1856774"/>
            <a:ext cx="4232429" cy="4154984"/>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rgbClr val="202122"/>
                </a:solidFill>
                <a:effectLst/>
                <a:latin typeface="Arial" panose="020B0604020202020204" pitchFamily="34" charset="0"/>
              </a:rPr>
              <a:t>Kevin Carter </a:t>
            </a:r>
            <a:r>
              <a:rPr lang="en-US" sz="2000" b="0" i="0" dirty="0">
                <a:solidFill>
                  <a:srgbClr val="202122"/>
                </a:solidFill>
                <a:effectLst/>
                <a:latin typeface="Arial" panose="020B0604020202020204" pitchFamily="34" charset="0"/>
              </a:rPr>
              <a:t>was born in </a:t>
            </a:r>
            <a:r>
              <a:rPr lang="en-US" sz="2000" b="0" i="0" u="none" strike="noStrike" dirty="0">
                <a:solidFill>
                  <a:schemeClr val="tx1">
                    <a:lumMod val="95000"/>
                    <a:lumOff val="5000"/>
                  </a:schemeClr>
                </a:solidFill>
                <a:effectLst/>
                <a:latin typeface="Arial" panose="020B0604020202020204" pitchFamily="34" charset="0"/>
                <a:hlinkClick r:id="rId3" tooltip="Johannesburg">
                  <a:extLst>
                    <a:ext uri="{A12FA001-AC4F-418D-AE19-62706E023703}">
                      <ahyp:hlinkClr xmlns:ahyp="http://schemas.microsoft.com/office/drawing/2018/hyperlinkcolor" val="tx"/>
                    </a:ext>
                  </a:extLst>
                </a:hlinkClick>
              </a:rPr>
              <a:t>Johannesburg</a:t>
            </a:r>
            <a:r>
              <a:rPr lang="en-US" sz="2000" b="0" i="0" dirty="0">
                <a:solidFill>
                  <a:schemeClr val="tx1">
                    <a:lumMod val="95000"/>
                    <a:lumOff val="5000"/>
                  </a:schemeClr>
                </a:solidFill>
                <a:effectLst/>
                <a:latin typeface="Arial" panose="020B0604020202020204" pitchFamily="34" charset="0"/>
              </a:rPr>
              <a:t>, </a:t>
            </a:r>
            <a:r>
              <a:rPr lang="en-US" sz="2000" b="0" i="0" u="none" strike="noStrike" dirty="0">
                <a:solidFill>
                  <a:schemeClr val="tx1">
                    <a:lumMod val="95000"/>
                    <a:lumOff val="5000"/>
                  </a:schemeClr>
                </a:solidFill>
                <a:effectLst/>
                <a:latin typeface="Arial" panose="020B0604020202020204" pitchFamily="34" charset="0"/>
                <a:hlinkClick r:id="rId4" tooltip="Union of South Africa">
                  <a:extLst>
                    <a:ext uri="{A12FA001-AC4F-418D-AE19-62706E023703}">
                      <ahyp:hlinkClr xmlns:ahyp="http://schemas.microsoft.com/office/drawing/2018/hyperlinkcolor" val="tx"/>
                    </a:ext>
                  </a:extLst>
                </a:hlinkClick>
              </a:rPr>
              <a:t>South Africa</a:t>
            </a:r>
            <a:r>
              <a:rPr lang="en-US" sz="2000" b="0" i="0" dirty="0">
                <a:solidFill>
                  <a:schemeClr val="tx1">
                    <a:lumMod val="95000"/>
                    <a:lumOff val="5000"/>
                  </a:schemeClr>
                </a:solidFill>
                <a:effectLst/>
                <a:latin typeface="Arial" panose="020B0604020202020204" pitchFamily="34" charset="0"/>
              </a:rPr>
              <a:t>, </a:t>
            </a:r>
            <a:r>
              <a:rPr lang="en-US" sz="2000" b="0" i="0" dirty="0">
                <a:solidFill>
                  <a:srgbClr val="202122"/>
                </a:solidFill>
                <a:effectLst/>
                <a:latin typeface="Arial" panose="020B0604020202020204" pitchFamily="34" charset="0"/>
              </a:rPr>
              <a:t>and grew up in a middle-class, whites-only neighbourhood . </a:t>
            </a:r>
          </a:p>
          <a:p>
            <a:pPr marL="342900" indent="-342900">
              <a:buFont typeface="Arial" panose="020B0604020202020204" pitchFamily="34" charset="0"/>
              <a:buChar char="•"/>
            </a:pPr>
            <a:r>
              <a:rPr lang="en-US" sz="2000" b="0" i="0" dirty="0">
                <a:solidFill>
                  <a:srgbClr val="202122"/>
                </a:solidFill>
                <a:effectLst/>
                <a:latin typeface="Arial" panose="020B0604020202020204" pitchFamily="34" charset="0"/>
              </a:rPr>
              <a:t>As a child, he occasionally saw police raids to arrest black people who were illegally living in the area. He said later that he questioned how his parents, a </a:t>
            </a:r>
            <a:r>
              <a:rPr lang="en-US" sz="2000" b="0" i="0" u="none" strike="noStrike" dirty="0">
                <a:solidFill>
                  <a:schemeClr val="tx1">
                    <a:lumMod val="95000"/>
                    <a:lumOff val="5000"/>
                  </a:schemeClr>
                </a:solidFill>
                <a:effectLst/>
                <a:latin typeface="Arial" panose="020B0604020202020204" pitchFamily="34" charset="0"/>
                <a:hlinkClick r:id="rId5" tooltip="Catholicism">
                  <a:extLst>
                    <a:ext uri="{A12FA001-AC4F-418D-AE19-62706E023703}">
                      <ahyp:hlinkClr xmlns:ahyp="http://schemas.microsoft.com/office/drawing/2018/hyperlinkcolor" val="tx"/>
                    </a:ext>
                  </a:extLst>
                </a:hlinkClick>
              </a:rPr>
              <a:t>Catholic</a:t>
            </a:r>
            <a:r>
              <a:rPr lang="en-US" sz="2000" b="0" i="0" dirty="0">
                <a:solidFill>
                  <a:srgbClr val="202122"/>
                </a:solidFill>
                <a:effectLst/>
                <a:latin typeface="Arial" panose="020B0604020202020204" pitchFamily="34" charset="0"/>
              </a:rPr>
              <a:t>, "liberal" family, could be what he described as 'lackadaisical' about fighting against </a:t>
            </a:r>
            <a:r>
              <a:rPr lang="en-US" sz="2000" b="0" i="0" u="none" strike="noStrike" dirty="0">
                <a:solidFill>
                  <a:schemeClr val="tx1">
                    <a:lumMod val="95000"/>
                    <a:lumOff val="5000"/>
                  </a:schemeClr>
                </a:solidFill>
                <a:effectLst/>
                <a:latin typeface="Arial" panose="020B0604020202020204" pitchFamily="34" charset="0"/>
                <a:hlinkClick r:id="rId6" tooltip="Apartheid">
                  <a:extLst>
                    <a:ext uri="{A12FA001-AC4F-418D-AE19-62706E023703}">
                      <ahyp:hlinkClr xmlns:ahyp="http://schemas.microsoft.com/office/drawing/2018/hyperlinkcolor" val="tx"/>
                    </a:ext>
                  </a:extLst>
                </a:hlinkClick>
              </a:rPr>
              <a:t>apartheid</a:t>
            </a:r>
            <a:r>
              <a:rPr lang="en-US" sz="2000" b="0" i="0" dirty="0">
                <a:solidFill>
                  <a:schemeClr val="tx1">
                    <a:lumMod val="95000"/>
                    <a:lumOff val="5000"/>
                  </a:schemeClr>
                </a:solidFill>
                <a:effectLst/>
                <a:latin typeface="Arial" panose="020B0604020202020204" pitchFamily="34" charset="0"/>
              </a:rPr>
              <a:t>.</a:t>
            </a:r>
            <a:endParaRPr lang="en-IN" sz="2000" dirty="0">
              <a:solidFill>
                <a:schemeClr val="tx1">
                  <a:lumMod val="95000"/>
                  <a:lumOff val="5000"/>
                </a:schemeClr>
              </a:solidFill>
            </a:endParaRPr>
          </a:p>
        </p:txBody>
      </p:sp>
    </p:spTree>
    <p:extLst>
      <p:ext uri="{BB962C8B-B14F-4D97-AF65-F5344CB8AC3E}">
        <p14:creationId xmlns:p14="http://schemas.microsoft.com/office/powerpoint/2010/main" val="185962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155E27-E131-1E1D-CD44-EBBB9AD4378A}"/>
              </a:ext>
            </a:extLst>
          </p:cNvPr>
          <p:cNvSpPr>
            <a:spLocks noGrp="1"/>
          </p:cNvSpPr>
          <p:nvPr>
            <p:ph type="sldNum" sz="quarter" idx="12"/>
          </p:nvPr>
        </p:nvSpPr>
        <p:spPr/>
        <p:txBody>
          <a:bodyPr/>
          <a:lstStyle/>
          <a:p>
            <a:fld id="{2C18C1E5-FB55-42F5-BD6D-9CC153FCDBE6}" type="slidenum">
              <a:rPr lang="en-US" smtClean="0"/>
              <a:pPr/>
              <a:t>7</a:t>
            </a:fld>
            <a:endParaRPr lang="en-US" dirty="0">
              <a:solidFill>
                <a:schemeClr val="bg1"/>
              </a:solidFill>
            </a:endParaRPr>
          </a:p>
        </p:txBody>
      </p:sp>
      <p:sp>
        <p:nvSpPr>
          <p:cNvPr id="7" name="TextBox 6">
            <a:extLst>
              <a:ext uri="{FF2B5EF4-FFF2-40B4-BE49-F238E27FC236}">
                <a16:creationId xmlns:a16="http://schemas.microsoft.com/office/drawing/2014/main" id="{BD88AD4E-5C65-9C9B-1433-2A84C7319598}"/>
              </a:ext>
            </a:extLst>
          </p:cNvPr>
          <p:cNvSpPr txBox="1"/>
          <p:nvPr/>
        </p:nvSpPr>
        <p:spPr>
          <a:xfrm>
            <a:off x="754602" y="720856"/>
            <a:ext cx="5015884" cy="1569660"/>
          </a:xfrm>
          <a:prstGeom prst="rect">
            <a:avLst/>
          </a:prstGeom>
          <a:noFill/>
        </p:spPr>
        <p:txBody>
          <a:bodyPr wrap="square" rtlCol="0">
            <a:spAutoFit/>
          </a:bodyPr>
          <a:lstStyle/>
          <a:p>
            <a:r>
              <a:rPr lang="en-US" sz="4800" dirty="0">
                <a:solidFill>
                  <a:schemeClr val="accent1">
                    <a:lumMod val="50000"/>
                  </a:schemeClr>
                </a:solidFill>
              </a:rPr>
              <a:t>The key of survival:</a:t>
            </a:r>
            <a:endParaRPr lang="en-IN" sz="4800" dirty="0">
              <a:solidFill>
                <a:schemeClr val="accent1">
                  <a:lumMod val="50000"/>
                </a:schemeClr>
              </a:solidFill>
            </a:endParaRPr>
          </a:p>
        </p:txBody>
      </p:sp>
      <p:sp>
        <p:nvSpPr>
          <p:cNvPr id="8" name="TextBox 7">
            <a:extLst>
              <a:ext uri="{FF2B5EF4-FFF2-40B4-BE49-F238E27FC236}">
                <a16:creationId xmlns:a16="http://schemas.microsoft.com/office/drawing/2014/main" id="{E5368D03-47D9-086E-8E95-CEF25911D1E1}"/>
              </a:ext>
            </a:extLst>
          </p:cNvPr>
          <p:cNvSpPr txBox="1"/>
          <p:nvPr/>
        </p:nvSpPr>
        <p:spPr>
          <a:xfrm>
            <a:off x="754602" y="2725445"/>
            <a:ext cx="2920754" cy="2308324"/>
          </a:xfrm>
          <a:prstGeom prst="rect">
            <a:avLst/>
          </a:prstGeom>
          <a:noFill/>
        </p:spPr>
        <p:txBody>
          <a:bodyPr wrap="square" rtlCol="0">
            <a:spAutoFit/>
          </a:bodyPr>
          <a:lstStyle/>
          <a:p>
            <a:pPr marL="285750" indent="-285750">
              <a:buFont typeface="Wingdings" panose="05000000000000000000" pitchFamily="2" charset="2"/>
              <a:buChar char="v"/>
            </a:pPr>
            <a:r>
              <a:rPr lang="en-US" sz="4800" dirty="0"/>
              <a:t>F</a:t>
            </a:r>
            <a:r>
              <a:rPr lang="en-IN" sz="4800" dirty="0"/>
              <a:t>ood</a:t>
            </a:r>
          </a:p>
          <a:p>
            <a:pPr marL="285750" indent="-285750">
              <a:buFont typeface="Wingdings" panose="05000000000000000000" pitchFamily="2" charset="2"/>
              <a:buChar char="v"/>
            </a:pPr>
            <a:r>
              <a:rPr lang="en-IN" sz="4800" dirty="0"/>
              <a:t>Water</a:t>
            </a:r>
          </a:p>
          <a:p>
            <a:pPr marL="285750" indent="-285750">
              <a:buFont typeface="Wingdings" panose="05000000000000000000" pitchFamily="2" charset="2"/>
              <a:buChar char="v"/>
            </a:pPr>
            <a:r>
              <a:rPr lang="en-IN" sz="4800" dirty="0"/>
              <a:t>Air</a:t>
            </a:r>
          </a:p>
        </p:txBody>
      </p:sp>
    </p:spTree>
    <p:extLst>
      <p:ext uri="{BB962C8B-B14F-4D97-AF65-F5344CB8AC3E}">
        <p14:creationId xmlns:p14="http://schemas.microsoft.com/office/powerpoint/2010/main" val="376258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6A737E-2299-26AE-9B76-1C1FCC34FDD8}"/>
              </a:ext>
            </a:extLst>
          </p:cNvPr>
          <p:cNvSpPr>
            <a:spLocks noGrp="1"/>
          </p:cNvSpPr>
          <p:nvPr>
            <p:ph type="sldNum" sz="quarter" idx="12"/>
          </p:nvPr>
        </p:nvSpPr>
        <p:spPr/>
        <p:txBody>
          <a:bodyPr/>
          <a:lstStyle/>
          <a:p>
            <a:fld id="{2C18C1E5-FB55-42F5-BD6D-9CC153FCDBE6}" type="slidenum">
              <a:rPr lang="en-US" smtClean="0"/>
              <a:pPr/>
              <a:t>8</a:t>
            </a:fld>
            <a:endParaRPr lang="en-US" dirty="0">
              <a:solidFill>
                <a:schemeClr val="bg1"/>
              </a:solidFill>
            </a:endParaRPr>
          </a:p>
        </p:txBody>
      </p:sp>
      <p:sp>
        <p:nvSpPr>
          <p:cNvPr id="8" name="TextBox 7">
            <a:extLst>
              <a:ext uri="{FF2B5EF4-FFF2-40B4-BE49-F238E27FC236}">
                <a16:creationId xmlns:a16="http://schemas.microsoft.com/office/drawing/2014/main" id="{C9597CB5-4098-FAE7-409C-9B4E583B0FEE}"/>
              </a:ext>
            </a:extLst>
          </p:cNvPr>
          <p:cNvSpPr txBox="1"/>
          <p:nvPr/>
        </p:nvSpPr>
        <p:spPr>
          <a:xfrm flipH="1">
            <a:off x="869688" y="468414"/>
            <a:ext cx="5141871" cy="923330"/>
          </a:xfrm>
          <a:prstGeom prst="rect">
            <a:avLst/>
          </a:prstGeom>
          <a:noFill/>
        </p:spPr>
        <p:txBody>
          <a:bodyPr wrap="square" rtlCol="0">
            <a:spAutoFit/>
          </a:bodyPr>
          <a:lstStyle/>
          <a:p>
            <a:r>
              <a:rPr lang="en-IN" sz="5400" dirty="0">
                <a:solidFill>
                  <a:schemeClr val="accent1">
                    <a:lumMod val="75000"/>
                  </a:schemeClr>
                </a:solidFill>
              </a:rPr>
              <a:t>With food…..</a:t>
            </a:r>
          </a:p>
        </p:txBody>
      </p:sp>
      <p:sp>
        <p:nvSpPr>
          <p:cNvPr id="11" name="TextBox 10">
            <a:extLst>
              <a:ext uri="{FF2B5EF4-FFF2-40B4-BE49-F238E27FC236}">
                <a16:creationId xmlns:a16="http://schemas.microsoft.com/office/drawing/2014/main" id="{34C73A8E-B771-C0A1-20BA-0D605975158F}"/>
              </a:ext>
            </a:extLst>
          </p:cNvPr>
          <p:cNvSpPr txBox="1"/>
          <p:nvPr/>
        </p:nvSpPr>
        <p:spPr>
          <a:xfrm>
            <a:off x="1061784" y="2110996"/>
            <a:ext cx="10068432" cy="2800767"/>
          </a:xfrm>
          <a:prstGeom prst="rect">
            <a:avLst/>
          </a:prstGeom>
          <a:noFill/>
        </p:spPr>
        <p:txBody>
          <a:bodyPr wrap="square">
            <a:spAutoFit/>
          </a:bodyPr>
          <a:lstStyle/>
          <a:p>
            <a:pPr algn="just"/>
            <a:r>
              <a:rPr lang="en-US" sz="2800" dirty="0">
                <a:solidFill>
                  <a:schemeClr val="tx1">
                    <a:lumMod val="85000"/>
                    <a:lumOff val="15000"/>
                  </a:schemeClr>
                </a:solidFill>
                <a:latin typeface="Century Gothic" panose="020B0502020202020204" pitchFamily="34" charset="0"/>
              </a:rPr>
              <a:t> Food is an essential part of our lives. Not only does it provide us with the energy we need to go about our daily activities, but it also plays a critical role in maintaining good health. In this blog post, we will explore the different functions that food serves and how they contribute to our overall well-bein</a:t>
            </a:r>
            <a:r>
              <a:rPr lang="en-US" sz="3200" dirty="0">
                <a:solidFill>
                  <a:schemeClr val="tx1">
                    <a:lumMod val="85000"/>
                    <a:lumOff val="15000"/>
                  </a:schemeClr>
                </a:solidFill>
                <a:latin typeface="Mark Pro"/>
              </a:rPr>
              <a:t>g.</a:t>
            </a:r>
            <a:endParaRPr lang="en-IN" sz="3200" dirty="0">
              <a:solidFill>
                <a:schemeClr val="tx1">
                  <a:lumMod val="85000"/>
                  <a:lumOff val="15000"/>
                </a:schemeClr>
              </a:solidFill>
            </a:endParaRPr>
          </a:p>
        </p:txBody>
      </p:sp>
    </p:spTree>
    <p:extLst>
      <p:ext uri="{BB962C8B-B14F-4D97-AF65-F5344CB8AC3E}">
        <p14:creationId xmlns:p14="http://schemas.microsoft.com/office/powerpoint/2010/main" val="281911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8E8FB56-7FAC-808E-AB28-539EFE9202F4}"/>
              </a:ext>
            </a:extLst>
          </p:cNvPr>
          <p:cNvSpPr>
            <a:spLocks noGrp="1"/>
          </p:cNvSpPr>
          <p:nvPr>
            <p:ph type="sldNum" sz="quarter" idx="12"/>
          </p:nvPr>
        </p:nvSpPr>
        <p:spPr/>
        <p:txBody>
          <a:bodyPr/>
          <a:lstStyle/>
          <a:p>
            <a:fld id="{2C18C1E5-FB55-42F5-BD6D-9CC153FCDBE6}" type="slidenum">
              <a:rPr lang="en-US" smtClean="0"/>
              <a:pPr/>
              <a:t>9</a:t>
            </a:fld>
            <a:endParaRPr lang="en-US" dirty="0">
              <a:solidFill>
                <a:schemeClr val="bg1"/>
              </a:solidFill>
            </a:endParaRPr>
          </a:p>
        </p:txBody>
      </p:sp>
      <p:sp>
        <p:nvSpPr>
          <p:cNvPr id="8" name="TextBox 7">
            <a:extLst>
              <a:ext uri="{FF2B5EF4-FFF2-40B4-BE49-F238E27FC236}">
                <a16:creationId xmlns:a16="http://schemas.microsoft.com/office/drawing/2014/main" id="{FBB8B902-5800-1139-97AB-283BFA4AB033}"/>
              </a:ext>
            </a:extLst>
          </p:cNvPr>
          <p:cNvSpPr txBox="1"/>
          <p:nvPr/>
        </p:nvSpPr>
        <p:spPr>
          <a:xfrm>
            <a:off x="916442" y="872556"/>
            <a:ext cx="10431262" cy="4893647"/>
          </a:xfrm>
          <a:prstGeom prst="rect">
            <a:avLst/>
          </a:prstGeom>
          <a:noFill/>
        </p:spPr>
        <p:txBody>
          <a:bodyPr wrap="square">
            <a:spAutoFit/>
          </a:bodyPr>
          <a:lstStyle/>
          <a:p>
            <a:pPr algn="just" fontAlgn="base"/>
            <a:r>
              <a:rPr lang="en-US" sz="2400" b="0" i="0" dirty="0">
                <a:solidFill>
                  <a:schemeClr val="tx1">
                    <a:lumMod val="85000"/>
                    <a:lumOff val="15000"/>
                  </a:schemeClr>
                </a:solidFill>
                <a:effectLst/>
                <a:latin typeface="Century Gothic" panose="020B0502020202020204" pitchFamily="34" charset="0"/>
              </a:rPr>
              <a:t>The primary physiological function of food is to provide our bodies with the necessary nutrients to support life. These nutrients include carbohydrates, proteins, fats, vitamins, minerals, and water.</a:t>
            </a:r>
          </a:p>
          <a:p>
            <a:pPr marL="342900" indent="-342900" algn="just" fontAlgn="base">
              <a:buFont typeface="Arial" panose="020B0604020202020204" pitchFamily="34" charset="0"/>
              <a:buChar char="•"/>
            </a:pPr>
            <a:r>
              <a:rPr lang="en-US" sz="2400" b="0" i="0" dirty="0">
                <a:solidFill>
                  <a:schemeClr val="tx1">
                    <a:lumMod val="85000"/>
                    <a:lumOff val="15000"/>
                  </a:schemeClr>
                </a:solidFill>
                <a:effectLst/>
                <a:latin typeface="Century Gothic" panose="020B0502020202020204" pitchFamily="34" charset="0"/>
              </a:rPr>
              <a:t> Carbohydrates, for example, provide us with energy, while proteins are essential for building and repairing tissues.</a:t>
            </a:r>
          </a:p>
          <a:p>
            <a:pPr marL="342900" indent="-342900" algn="just" fontAlgn="base">
              <a:buFont typeface="Arial" panose="020B0604020202020204" pitchFamily="34" charset="0"/>
              <a:buChar char="•"/>
            </a:pPr>
            <a:r>
              <a:rPr lang="en-US" sz="2400" b="0" i="0" dirty="0">
                <a:solidFill>
                  <a:schemeClr val="tx1">
                    <a:lumMod val="85000"/>
                    <a:lumOff val="15000"/>
                  </a:schemeClr>
                </a:solidFill>
                <a:effectLst/>
                <a:latin typeface="Century Gothic" panose="020B0502020202020204" pitchFamily="34" charset="0"/>
              </a:rPr>
              <a:t> Fats are important for energy storage, while vitamins and minerals are required for various metabolic functions. Water is essential for maintaining the body’s fluid balance</a:t>
            </a:r>
            <a:r>
              <a:rPr lang="en-US" sz="2400" dirty="0">
                <a:solidFill>
                  <a:schemeClr val="tx1">
                    <a:lumMod val="85000"/>
                    <a:lumOff val="15000"/>
                  </a:schemeClr>
                </a:solidFill>
                <a:latin typeface="Century Gothic" panose="020B0502020202020204" pitchFamily="34" charset="0"/>
              </a:rPr>
              <a:t>. </a:t>
            </a:r>
          </a:p>
          <a:p>
            <a:pPr marL="342900" indent="-342900" algn="just" fontAlgn="base">
              <a:buFont typeface="Arial" panose="020B0604020202020204" pitchFamily="34" charset="0"/>
              <a:buChar char="•"/>
            </a:pPr>
            <a:r>
              <a:rPr lang="en-US" sz="2400" dirty="0">
                <a:solidFill>
                  <a:schemeClr val="tx1">
                    <a:lumMod val="85000"/>
                    <a:lumOff val="15000"/>
                  </a:schemeClr>
                </a:solidFill>
                <a:latin typeface="Century Gothic" panose="020B0502020202020204" pitchFamily="34" charset="0"/>
              </a:rPr>
              <a:t>essential nutrients is critical for maintaining good health and preventing various diseases.</a:t>
            </a:r>
            <a:endParaRPr lang="en-US" sz="2400" b="0" i="0" dirty="0">
              <a:solidFill>
                <a:schemeClr val="tx1">
                  <a:lumMod val="85000"/>
                  <a:lumOff val="15000"/>
                </a:schemeClr>
              </a:solidFill>
              <a:effectLst/>
              <a:latin typeface="Century Gothic" panose="020B0502020202020204" pitchFamily="34" charset="0"/>
            </a:endParaRPr>
          </a:p>
          <a:p>
            <a:pPr algn="just" fontAlgn="base"/>
            <a:r>
              <a:rPr lang="en-US" sz="2400" b="0" i="0" dirty="0">
                <a:solidFill>
                  <a:schemeClr val="tx1">
                    <a:lumMod val="85000"/>
                    <a:lumOff val="15000"/>
                  </a:schemeClr>
                </a:solidFill>
                <a:effectLst/>
                <a:latin typeface="Century Gothic" panose="020B0502020202020204" pitchFamily="34" charset="0"/>
              </a:rPr>
              <a:t>In addition to providing the necessary nutrients, food also serves other physiological functions. For example, it helps regulate our body temperature, maintain our fluid balance, and aid in digestion. </a:t>
            </a:r>
          </a:p>
        </p:txBody>
      </p:sp>
    </p:spTree>
    <p:extLst>
      <p:ext uri="{BB962C8B-B14F-4D97-AF65-F5344CB8AC3E}">
        <p14:creationId xmlns:p14="http://schemas.microsoft.com/office/powerpoint/2010/main" val="1722866541"/>
      </p:ext>
    </p:extLst>
  </p:cSld>
  <p:clrMapOvr>
    <a:masterClrMapping/>
  </p:clrMapOvr>
</p:sld>
</file>

<file path=ppt/theme/theme1.xml><?xml version="1.0" encoding="utf-8"?>
<a:theme xmlns:a="http://schemas.openxmlformats.org/drawingml/2006/main" name="Droplet">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2.xml><?xml version="1.0" encoding="utf-8"?>
<ds:datastoreItem xmlns:ds="http://schemas.openxmlformats.org/officeDocument/2006/customXml" ds:itemID="{DFA8DA88-2D67-4B30-8205-C5207871128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384</TotalTime>
  <Words>2010</Words>
  <Application>Microsoft Office PowerPoint</Application>
  <PresentationFormat>Widescreen</PresentationFormat>
  <Paragraphs>153</Paragraphs>
  <Slides>30</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-apple-system</vt:lpstr>
      <vt:lpstr>Arial</vt:lpstr>
      <vt:lpstr>Baskerville Old Face</vt:lpstr>
      <vt:lpstr>Calibri</vt:lpstr>
      <vt:lpstr>Century Gothic</vt:lpstr>
      <vt:lpstr>Courier New</vt:lpstr>
      <vt:lpstr>Georgia</vt:lpstr>
      <vt:lpstr>Mark Pro</vt:lpstr>
      <vt:lpstr>Open Sans</vt:lpstr>
      <vt:lpstr>Verdana</vt:lpstr>
      <vt:lpstr>Wingdings</vt:lpstr>
      <vt:lpstr>Droplet</vt:lpstr>
      <vt:lpstr>SUSTAINABILITY OF THE WORLD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SUSTAINABILITY OF THE WORLD</dc:title>
  <dc:creator>Nikhitha K</dc:creator>
  <cp:lastModifiedBy>Nikhitha K</cp:lastModifiedBy>
  <cp:revision>3</cp:revision>
  <dcterms:created xsi:type="dcterms:W3CDTF">2023-04-05T05:14:16Z</dcterms:created>
  <dcterms:modified xsi:type="dcterms:W3CDTF">2023-04-05T20:30:33Z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